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0"/>
  </p:notesMasterIdLst>
  <p:sldIdLst>
    <p:sldId id="256" r:id="rId2"/>
    <p:sldId id="302" r:id="rId3"/>
    <p:sldId id="257" r:id="rId4"/>
    <p:sldId id="258" r:id="rId5"/>
    <p:sldId id="259" r:id="rId6"/>
    <p:sldId id="304" r:id="rId7"/>
    <p:sldId id="260" r:id="rId8"/>
    <p:sldId id="305" r:id="rId9"/>
    <p:sldId id="306"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307" r:id="rId24"/>
    <p:sldId id="274" r:id="rId25"/>
    <p:sldId id="275" r:id="rId26"/>
    <p:sldId id="308" r:id="rId27"/>
    <p:sldId id="276" r:id="rId28"/>
    <p:sldId id="277" r:id="rId29"/>
    <p:sldId id="278" r:id="rId30"/>
    <p:sldId id="279" r:id="rId31"/>
    <p:sldId id="280" r:id="rId32"/>
    <p:sldId id="281" r:id="rId33"/>
    <p:sldId id="282" r:id="rId34"/>
    <p:sldId id="283" r:id="rId35"/>
    <p:sldId id="284" r:id="rId36"/>
    <p:sldId id="285" r:id="rId37"/>
    <p:sldId id="286" r:id="rId38"/>
    <p:sldId id="309" r:id="rId39"/>
    <p:sldId id="287" r:id="rId40"/>
    <p:sldId id="288" r:id="rId41"/>
    <p:sldId id="289" r:id="rId42"/>
    <p:sldId id="290" r:id="rId43"/>
    <p:sldId id="310" r:id="rId44"/>
    <p:sldId id="291" r:id="rId45"/>
    <p:sldId id="292" r:id="rId46"/>
    <p:sldId id="311" r:id="rId47"/>
    <p:sldId id="293" r:id="rId48"/>
    <p:sldId id="312" r:id="rId49"/>
    <p:sldId id="294" r:id="rId50"/>
    <p:sldId id="295" r:id="rId51"/>
    <p:sldId id="296" r:id="rId52"/>
    <p:sldId id="313" r:id="rId53"/>
    <p:sldId id="297" r:id="rId54"/>
    <p:sldId id="314" r:id="rId55"/>
    <p:sldId id="298" r:id="rId56"/>
    <p:sldId id="299" r:id="rId57"/>
    <p:sldId id="300" r:id="rId58"/>
    <p:sldId id="301"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31"/>
  </p:normalViewPr>
  <p:slideViewPr>
    <p:cSldViewPr snapToGrid="0" snapToObjects="1">
      <p:cViewPr varScale="1">
        <p:scale>
          <a:sx n="101" d="100"/>
          <a:sy n="101" d="100"/>
        </p:scale>
        <p:origin x="142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BB4147-137D-D14C-BCE5-91EE4E8DEDDC}" type="datetimeFigureOut">
              <a:rPr lang="en-US" smtClean="0"/>
              <a:t>10/25/17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2A0553-9379-A247-B2E5-E6FFCE54428D}" type="slidenum">
              <a:rPr lang="en-US" smtClean="0"/>
              <a:t>‹#›</a:t>
            </a:fld>
            <a:endParaRPr lang="en-US"/>
          </a:p>
        </p:txBody>
      </p:sp>
    </p:spTree>
    <p:extLst>
      <p:ext uri="{BB962C8B-B14F-4D97-AF65-F5344CB8AC3E}">
        <p14:creationId xmlns:p14="http://schemas.microsoft.com/office/powerpoint/2010/main" val="3232964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Designing charts for the mobile form factor is a challenge. However, it also provides an opportunity to get to the very core of the best practices for data visualization. A chart should tell a story by depicting import- ant relationships in data. If it isn’t doing that, it is just a waste of space.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a:t>
            </a:fld>
            <a:endParaRPr lang="en-US"/>
          </a:p>
        </p:txBody>
      </p:sp>
    </p:spTree>
    <p:extLst>
      <p:ext uri="{BB962C8B-B14F-4D97-AF65-F5344CB8AC3E}">
        <p14:creationId xmlns:p14="http://schemas.microsoft.com/office/powerpoint/2010/main" val="511888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6-8. </a:t>
            </a:r>
            <a:endParaRPr lang="en-US" dirty="0" smtClean="0"/>
          </a:p>
          <a:p>
            <a:r>
              <a:rPr lang="en-US" sz="1200" kern="1200" dirty="0" smtClean="0">
                <a:solidFill>
                  <a:schemeClr val="tx1"/>
                </a:solidFill>
                <a:effectLst/>
                <a:latin typeface="+mn-lt"/>
                <a:ea typeface="+mn-ea"/>
                <a:cs typeface="+mn-cs"/>
              </a:rPr>
              <a:t>Fidelity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data source comparisons </a:t>
            </a:r>
            <a:endParaRPr lang="en-US" dirty="0" smtClean="0"/>
          </a:p>
        </p:txBody>
      </p:sp>
      <p:sp>
        <p:nvSpPr>
          <p:cNvPr id="4" name="Slide Number Placeholder 3"/>
          <p:cNvSpPr>
            <a:spLocks noGrp="1"/>
          </p:cNvSpPr>
          <p:nvPr>
            <p:ph type="sldNum" sz="quarter" idx="10"/>
          </p:nvPr>
        </p:nvSpPr>
        <p:spPr/>
        <p:txBody>
          <a:bodyPr/>
          <a:lstStyle/>
          <a:p>
            <a:fld id="{7A2A0553-9379-A247-B2E5-E6FFCE54428D}" type="slidenum">
              <a:rPr lang="en-US" smtClean="0"/>
              <a:t>13</a:t>
            </a:fld>
            <a:endParaRPr lang="en-US"/>
          </a:p>
        </p:txBody>
      </p:sp>
    </p:spTree>
    <p:extLst>
      <p:ext uri="{BB962C8B-B14F-4D97-AF65-F5344CB8AC3E}">
        <p14:creationId xmlns:p14="http://schemas.microsoft.com/office/powerpoint/2010/main" val="137827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6-9. </a:t>
            </a:r>
            <a:endParaRPr lang="en-US" dirty="0" smtClean="0"/>
          </a:p>
          <a:p>
            <a:r>
              <a:rPr lang="en-US" sz="1200" kern="1200" dirty="0" smtClean="0">
                <a:solidFill>
                  <a:schemeClr val="tx1"/>
                </a:solidFill>
                <a:effectLst/>
                <a:latin typeface="+mn-lt"/>
                <a:ea typeface="+mn-ea"/>
                <a:cs typeface="+mn-cs"/>
              </a:rPr>
              <a:t>Fidelity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comparisons and configuration </a:t>
            </a:r>
            <a:endParaRPr lang="en-US" dirty="0" smtClean="0"/>
          </a:p>
          <a:p>
            <a:endParaRPr lang="en-US" dirty="0" smtClean="0"/>
          </a:p>
          <a:p>
            <a:endParaRPr lang="en-US" dirty="0" smtClean="0"/>
          </a:p>
          <a:p>
            <a:r>
              <a:rPr lang="en-US" sz="1200" kern="1200" dirty="0" smtClean="0">
                <a:solidFill>
                  <a:schemeClr val="tx1"/>
                </a:solidFill>
                <a:effectLst/>
                <a:latin typeface="+mn-lt"/>
                <a:ea typeface="+mn-ea"/>
                <a:cs typeface="+mn-cs"/>
              </a:rPr>
              <a:t>The Fidelity app also offers configuration options for changing the chart type, thresholds, and pricing axis. </a:t>
            </a:r>
            <a:endParaRPr lang="en-US" dirty="0" smtClean="0"/>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NOTE ] </a:t>
            </a:r>
            <a:endParaRPr lang="en-US" dirty="0" smtClean="0"/>
          </a:p>
          <a:p>
            <a:r>
              <a:rPr lang="en-US" sz="1200" kern="1200" dirty="0" smtClean="0">
                <a:solidFill>
                  <a:schemeClr val="tx1"/>
                </a:solidFill>
                <a:effectLst/>
                <a:latin typeface="+mn-lt"/>
                <a:ea typeface="+mn-ea"/>
                <a:cs typeface="+mn-cs"/>
              </a:rPr>
              <a:t>Use common patterns for filtering, like the </a:t>
            </a:r>
            <a:r>
              <a:rPr lang="en-US" sz="1200" kern="1200" dirty="0" err="1" smtClean="0">
                <a:solidFill>
                  <a:schemeClr val="tx1"/>
                </a:solidFill>
                <a:effectLst/>
                <a:latin typeface="+mn-lt"/>
                <a:ea typeface="+mn-ea"/>
                <a:cs typeface="+mn-cs"/>
              </a:rPr>
              <a:t>OnScreen</a:t>
            </a:r>
            <a:r>
              <a:rPr lang="en-US" sz="1200" kern="1200" dirty="0" smtClean="0">
                <a:solidFill>
                  <a:schemeClr val="tx1"/>
                </a:solidFill>
                <a:effectLst/>
                <a:latin typeface="+mn-lt"/>
                <a:ea typeface="+mn-ea"/>
                <a:cs typeface="+mn-cs"/>
              </a:rPr>
              <a:t> Filter, Filter Drawer, and Filter Form (see Chapter 4).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14</a:t>
            </a:fld>
            <a:endParaRPr lang="en-US"/>
          </a:p>
        </p:txBody>
      </p:sp>
    </p:spTree>
    <p:extLst>
      <p:ext uri="{BB962C8B-B14F-4D97-AF65-F5344CB8AC3E}">
        <p14:creationId xmlns:p14="http://schemas.microsoft.com/office/powerpoint/2010/main" val="2531480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6-10. </a:t>
            </a:r>
            <a:endParaRPr lang="en-US" dirty="0" smtClean="0"/>
          </a:p>
          <a:p>
            <a:r>
              <a:rPr lang="en-US" sz="1200" kern="1200" dirty="0" err="1" smtClean="0">
                <a:solidFill>
                  <a:schemeClr val="tx1"/>
                </a:solidFill>
                <a:effectLst/>
                <a:latin typeface="+mn-lt"/>
                <a:ea typeface="+mn-ea"/>
                <a:cs typeface="+mn-cs"/>
              </a:rPr>
              <a:t>Roambi</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handles for selecting a window in time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Interactive Timeline can provide users with more freedom and control in selecting context than a static chart or visualization.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15</a:t>
            </a:fld>
            <a:endParaRPr lang="en-US"/>
          </a:p>
        </p:txBody>
      </p:sp>
    </p:spTree>
    <p:extLst>
      <p:ext uri="{BB962C8B-B14F-4D97-AF65-F5344CB8AC3E}">
        <p14:creationId xmlns:p14="http://schemas.microsoft.com/office/powerpoint/2010/main" val="1595479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6-11. </a:t>
            </a:r>
            <a:endParaRPr lang="en-US" dirty="0" smtClean="0"/>
          </a:p>
          <a:p>
            <a:r>
              <a:rPr lang="en-US" sz="1200" kern="1200" dirty="0" smtClean="0">
                <a:solidFill>
                  <a:schemeClr val="tx1"/>
                </a:solidFill>
                <a:effectLst/>
                <a:latin typeface="+mn-lt"/>
                <a:ea typeface="+mn-ea"/>
                <a:cs typeface="+mn-cs"/>
              </a:rPr>
              <a:t>Dark Sky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Interactive Timeline plus Play button (http://</a:t>
            </a:r>
            <a:r>
              <a:rPr lang="en-US" sz="1200" kern="1200" dirty="0" err="1" smtClean="0">
                <a:solidFill>
                  <a:schemeClr val="tx1"/>
                </a:solidFill>
                <a:effectLst/>
                <a:latin typeface="+mn-lt"/>
                <a:ea typeface="+mn-ea"/>
                <a:cs typeface="+mn-cs"/>
              </a:rPr>
              <a:t>youtu</a:t>
            </a:r>
            <a:r>
              <a:rPr lang="en-US" sz="1200" kern="1200" dirty="0" smtClean="0">
                <a:solidFill>
                  <a:schemeClr val="tx1"/>
                </a:solidFill>
                <a:effectLst/>
                <a:latin typeface="+mn-lt"/>
                <a:ea typeface="+mn-ea"/>
                <a:cs typeface="+mn-cs"/>
              </a:rPr>
              <a:t>. be/d_ZJYVPxRe8)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16</a:t>
            </a:fld>
            <a:endParaRPr lang="en-US"/>
          </a:p>
        </p:txBody>
      </p:sp>
    </p:spTree>
    <p:extLst>
      <p:ext uri="{BB962C8B-B14F-4D97-AF65-F5344CB8AC3E}">
        <p14:creationId xmlns:p14="http://schemas.microsoft.com/office/powerpoint/2010/main" val="2673895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6-12. </a:t>
            </a:r>
            <a:endParaRPr lang="en-US" dirty="0" smtClean="0"/>
          </a:p>
          <a:p>
            <a:r>
              <a:rPr lang="en-US" sz="1200" kern="1200" dirty="0" smtClean="0">
                <a:solidFill>
                  <a:schemeClr val="tx1"/>
                </a:solidFill>
                <a:effectLst/>
                <a:latin typeface="+mn-lt"/>
                <a:ea typeface="+mn-ea"/>
                <a:cs typeface="+mn-cs"/>
              </a:rPr>
              <a:t>Zillow Mortgage Calculator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touching the chart area reveals Data Point Details </a:t>
            </a:r>
          </a:p>
          <a:p>
            <a:endParaRPr lang="en-US" sz="120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Data Point Details </a:t>
            </a:r>
            <a:endParaRPr lang="en-US" dirty="0" smtClean="0"/>
          </a:p>
          <a:p>
            <a:r>
              <a:rPr lang="en-US" sz="1200" kern="1200" dirty="0" smtClean="0">
                <a:solidFill>
                  <a:schemeClr val="tx1"/>
                </a:solidFill>
                <a:effectLst/>
                <a:latin typeface="+mn-lt"/>
                <a:ea typeface="+mn-ea"/>
                <a:cs typeface="+mn-cs"/>
              </a:rPr>
              <a:t>Since hover doesn’t exist in mobile and long press isn’t very intuitive, a different interaction is needed to show details for a specific data point. In the Zillow Mortgage Calculator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touching a wedge in the pie chart displays details about the payment breakdown.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17</a:t>
            </a:fld>
            <a:endParaRPr lang="en-US"/>
          </a:p>
        </p:txBody>
      </p:sp>
    </p:spTree>
    <p:extLst>
      <p:ext uri="{BB962C8B-B14F-4D97-AF65-F5344CB8AC3E}">
        <p14:creationId xmlns:p14="http://schemas.microsoft.com/office/powerpoint/2010/main" val="143077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6-13. </a:t>
            </a:r>
            <a:endParaRPr lang="en-US" dirty="0" smtClean="0"/>
          </a:p>
          <a:p>
            <a:r>
              <a:rPr lang="en-US" sz="1200" kern="1200" dirty="0" smtClean="0">
                <a:solidFill>
                  <a:schemeClr val="tx1"/>
                </a:solidFill>
                <a:effectLst/>
                <a:latin typeface="+mn-lt"/>
                <a:ea typeface="+mn-ea"/>
                <a:cs typeface="+mn-cs"/>
              </a:rPr>
              <a:t>Apple Stocks and Yahoo! Finance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tap data points for more info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Apple Stocks and Yahoo! Finance, tapping a data point highlights it in the Preview Window at the bottom of the chart (although you have to look pretty closely to see it). In these apps, the whole chart is a touch target, so you can tap anywhere, and then drag to zero in on the specific date.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18</a:t>
            </a:fld>
            <a:endParaRPr lang="en-US"/>
          </a:p>
        </p:txBody>
      </p:sp>
    </p:spTree>
    <p:extLst>
      <p:ext uri="{BB962C8B-B14F-4D97-AF65-F5344CB8AC3E}">
        <p14:creationId xmlns:p14="http://schemas.microsoft.com/office/powerpoint/2010/main" val="1866421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6-14. </a:t>
            </a:r>
            <a:endParaRPr lang="en-US" dirty="0" smtClean="0"/>
          </a:p>
          <a:p>
            <a:r>
              <a:rPr lang="en-US" sz="1200" kern="1200" dirty="0" smtClean="0">
                <a:solidFill>
                  <a:schemeClr val="tx1"/>
                </a:solidFill>
                <a:effectLst/>
                <a:latin typeface="+mn-lt"/>
                <a:ea typeface="+mn-ea"/>
                <a:cs typeface="+mn-cs"/>
              </a:rPr>
              <a:t>Apple Stocks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single and </a:t>
            </a:r>
            <a:r>
              <a:rPr lang="en-US" sz="1200" kern="1200" dirty="0" err="1" smtClean="0">
                <a:solidFill>
                  <a:schemeClr val="tx1"/>
                </a:solidFill>
                <a:effectLst/>
                <a:latin typeface="+mn-lt"/>
                <a:ea typeface="+mn-ea"/>
                <a:cs typeface="+mn-cs"/>
              </a:rPr>
              <a:t>multitouch</a:t>
            </a:r>
            <a:r>
              <a:rPr lang="en-US" sz="1200" kern="1200" dirty="0" smtClean="0">
                <a:solidFill>
                  <a:schemeClr val="tx1"/>
                </a:solidFill>
                <a:effectLst/>
                <a:latin typeface="+mn-lt"/>
                <a:ea typeface="+mn-ea"/>
                <a:cs typeface="+mn-cs"/>
              </a:rPr>
              <a:t> Data Point Details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Apple Stocks app, a single touch shows the details for that data point, but touching two points (</a:t>
            </a:r>
            <a:r>
              <a:rPr lang="en-US" sz="1200" kern="1200" dirty="0" err="1" smtClean="0">
                <a:solidFill>
                  <a:schemeClr val="tx1"/>
                </a:solidFill>
                <a:effectLst/>
                <a:latin typeface="+mn-lt"/>
                <a:ea typeface="+mn-ea"/>
                <a:cs typeface="+mn-cs"/>
              </a:rPr>
              <a:t>multitouch</a:t>
            </a:r>
            <a:r>
              <a:rPr lang="en-US" sz="1200" kern="1200" dirty="0" smtClean="0">
                <a:solidFill>
                  <a:schemeClr val="tx1"/>
                </a:solidFill>
                <a:effectLst/>
                <a:latin typeface="+mn-lt"/>
                <a:ea typeface="+mn-ea"/>
                <a:cs typeface="+mn-cs"/>
              </a:rPr>
              <a:t>) shows the difference between the two points.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19</a:t>
            </a:fld>
            <a:endParaRPr lang="en-US"/>
          </a:p>
        </p:txBody>
      </p:sp>
    </p:spTree>
    <p:extLst>
      <p:ext uri="{BB962C8B-B14F-4D97-AF65-F5344CB8AC3E}">
        <p14:creationId xmlns:p14="http://schemas.microsoft.com/office/powerpoint/2010/main" val="155685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6-15. </a:t>
            </a:r>
            <a:endParaRPr lang="en-US" dirty="0" smtClean="0"/>
          </a:p>
          <a:p>
            <a:r>
              <a:rPr lang="en-US" sz="1200" kern="1200" dirty="0" smtClean="0">
                <a:solidFill>
                  <a:schemeClr val="tx1"/>
                </a:solidFill>
                <a:effectLst/>
                <a:latin typeface="+mn-lt"/>
                <a:ea typeface="+mn-ea"/>
                <a:cs typeface="+mn-cs"/>
              </a:rPr>
              <a:t>Traffic for Google </a:t>
            </a:r>
            <a:r>
              <a:rPr lang="en-US" sz="1200" kern="1200" dirty="0" err="1" smtClean="0">
                <a:solidFill>
                  <a:schemeClr val="tx1"/>
                </a:solidFill>
                <a:effectLst/>
                <a:latin typeface="+mn-lt"/>
                <a:ea typeface="+mn-ea"/>
                <a:cs typeface="+mn-cs"/>
              </a:rPr>
              <a:t>Analyticsfor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tures</a:t>
            </a:r>
            <a:r>
              <a:rPr lang="en-US" sz="1200" kern="1200" dirty="0" smtClean="0">
                <a:solidFill>
                  <a:schemeClr val="tx1"/>
                </a:solidFill>
                <a:effectLst/>
                <a:latin typeface="+mn-lt"/>
                <a:ea typeface="+mn-ea"/>
                <a:cs typeface="+mn-cs"/>
              </a:rPr>
              <a:t> let you explore Data Point Details and change time periods (http://www. </a:t>
            </a:r>
            <a:r>
              <a:rPr lang="en-US" sz="1200" kern="1200" dirty="0" err="1" smtClean="0">
                <a:solidFill>
                  <a:schemeClr val="tx1"/>
                </a:solidFill>
                <a:effectLst/>
                <a:latin typeface="+mn-lt"/>
                <a:ea typeface="+mn-ea"/>
                <a:cs typeface="+mn-cs"/>
              </a:rPr>
              <a:t>youtube.com</a:t>
            </a:r>
            <a:r>
              <a:rPr lang="en-US" sz="1200" kern="1200" dirty="0" smtClean="0">
                <a:solidFill>
                  <a:schemeClr val="tx1"/>
                </a:solidFill>
                <a:effectLst/>
                <a:latin typeface="+mn-lt"/>
                <a:ea typeface="+mn-ea"/>
                <a:cs typeface="+mn-cs"/>
              </a:rPr>
              <a:t>/watch ?v=UqZkxNT3Ggs)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its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7 release, </a:t>
            </a:r>
            <a:r>
              <a:rPr lang="en-US" sz="1200" kern="1200" dirty="0" err="1" smtClean="0">
                <a:solidFill>
                  <a:schemeClr val="tx1"/>
                </a:solidFill>
                <a:effectLst/>
                <a:latin typeface="+mn-lt"/>
                <a:ea typeface="+mn-ea"/>
                <a:cs typeface="+mn-cs"/>
              </a:rPr>
              <a:t>Roambi</a:t>
            </a:r>
            <a:r>
              <a:rPr lang="en-US" sz="1200" kern="1200" dirty="0" smtClean="0">
                <a:solidFill>
                  <a:schemeClr val="tx1"/>
                </a:solidFill>
                <a:effectLst/>
                <a:latin typeface="+mn-lt"/>
                <a:ea typeface="+mn-ea"/>
                <a:cs typeface="+mn-cs"/>
              </a:rPr>
              <a:t> has introduced a clever way to toggle between multiple data sources to see their details by just tapping on the drag handle.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20</a:t>
            </a:fld>
            <a:endParaRPr lang="en-US"/>
          </a:p>
        </p:txBody>
      </p:sp>
    </p:spTree>
    <p:extLst>
      <p:ext uri="{BB962C8B-B14F-4D97-AF65-F5344CB8AC3E}">
        <p14:creationId xmlns:p14="http://schemas.microsoft.com/office/powerpoint/2010/main" val="920406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6-16. </a:t>
            </a:r>
            <a:endParaRPr lang="en-US" dirty="0" smtClean="0"/>
          </a:p>
          <a:p>
            <a:r>
              <a:rPr lang="en-US" sz="1200" kern="1200" dirty="0" err="1" smtClean="0">
                <a:solidFill>
                  <a:schemeClr val="tx1"/>
                </a:solidFill>
                <a:effectLst/>
                <a:latin typeface="+mn-lt"/>
                <a:ea typeface="+mn-ea"/>
                <a:cs typeface="+mn-cs"/>
              </a:rPr>
              <a:t>Roambi</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Data Point Detail toggle (http://www. </a:t>
            </a:r>
            <a:r>
              <a:rPr lang="en-US" sz="1200" kern="1200" dirty="0" err="1" smtClean="0">
                <a:solidFill>
                  <a:schemeClr val="tx1"/>
                </a:solidFill>
                <a:effectLst/>
                <a:latin typeface="+mn-lt"/>
                <a:ea typeface="+mn-ea"/>
                <a:cs typeface="+mn-cs"/>
              </a:rPr>
              <a:t>youtube.com</a:t>
            </a:r>
            <a:r>
              <a:rPr lang="en-US" sz="1200" kern="1200" dirty="0" smtClean="0">
                <a:solidFill>
                  <a:schemeClr val="tx1"/>
                </a:solidFill>
                <a:effectLst/>
                <a:latin typeface="+mn-lt"/>
                <a:ea typeface="+mn-ea"/>
                <a:cs typeface="+mn-cs"/>
              </a:rPr>
              <a:t>/watch ?v=XBipN_7XMnU)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21</a:t>
            </a:fld>
            <a:endParaRPr lang="en-US"/>
          </a:p>
        </p:txBody>
      </p:sp>
    </p:spTree>
    <p:extLst>
      <p:ext uri="{BB962C8B-B14F-4D97-AF65-F5344CB8AC3E}">
        <p14:creationId xmlns:p14="http://schemas.microsoft.com/office/powerpoint/2010/main" val="3752812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6-17. </a:t>
            </a:r>
            <a:endParaRPr lang="en-US" dirty="0" smtClean="0"/>
          </a:p>
          <a:p>
            <a:r>
              <a:rPr lang="en-US" sz="1200" kern="1200" dirty="0" smtClean="0">
                <a:solidFill>
                  <a:schemeClr val="tx1"/>
                </a:solidFill>
                <a:effectLst/>
                <a:latin typeface="+mn-lt"/>
                <a:ea typeface="+mn-ea"/>
                <a:cs typeface="+mn-cs"/>
              </a:rPr>
              <a:t>Dark Sky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swipe row for details (http://www. </a:t>
            </a:r>
            <a:r>
              <a:rPr lang="en-US" sz="1200" kern="1200" dirty="0" err="1" smtClean="0">
                <a:solidFill>
                  <a:schemeClr val="tx1"/>
                </a:solidFill>
                <a:effectLst/>
                <a:latin typeface="+mn-lt"/>
                <a:ea typeface="+mn-ea"/>
                <a:cs typeface="+mn-cs"/>
              </a:rPr>
              <a:t>youtube.com</a:t>
            </a:r>
            <a:r>
              <a:rPr lang="en-US" sz="1200" kern="1200" dirty="0" smtClean="0">
                <a:solidFill>
                  <a:schemeClr val="tx1"/>
                </a:solidFill>
                <a:effectLst/>
                <a:latin typeface="+mn-lt"/>
                <a:ea typeface="+mn-ea"/>
                <a:cs typeface="+mn-cs"/>
              </a:rPr>
              <a:t>/watch ?v=d_ZJYVPxRe8) </a:t>
            </a:r>
            <a:endParaRPr lang="en-US" dirty="0" smtClean="0"/>
          </a:p>
          <a:p>
            <a:endParaRPr lang="en-US" dirty="0" smtClean="0"/>
          </a:p>
          <a:p>
            <a:r>
              <a:rPr lang="en-US" sz="1200" kern="1200" dirty="0" smtClean="0">
                <a:solidFill>
                  <a:schemeClr val="tx1"/>
                </a:solidFill>
                <a:effectLst/>
                <a:latin typeface="+mn-lt"/>
                <a:ea typeface="+mn-ea"/>
                <a:cs typeface="+mn-cs"/>
              </a:rPr>
              <a:t>Dark Sky encourages users to swipe to see the details. When the week view loads, the first row “bumps” to invite a swipe action. Once the row is swiped, that day’s weather details are revealed. </a:t>
            </a:r>
            <a:endParaRPr lang="en-US" dirty="0" smtClean="0"/>
          </a:p>
          <a:p>
            <a:r>
              <a:rPr lang="en-US" sz="1200" kern="1200" dirty="0" err="1" smtClean="0">
                <a:solidFill>
                  <a:schemeClr val="tx1"/>
                </a:solidFill>
                <a:effectLst/>
                <a:latin typeface="+mn-lt"/>
                <a:ea typeface="+mn-ea"/>
                <a:cs typeface="+mn-cs"/>
              </a:rPr>
              <a:t>Withings</a:t>
            </a:r>
            <a:r>
              <a:rPr lang="en-US" sz="1200" kern="1200" dirty="0" smtClean="0">
                <a:solidFill>
                  <a:schemeClr val="tx1"/>
                </a:solidFill>
                <a:effectLst/>
                <a:latin typeface="+mn-lt"/>
                <a:ea typeface="+mn-ea"/>
                <a:cs typeface="+mn-cs"/>
              </a:rPr>
              <a:t> uses a combination of Data Point Details plus the Drill Down pattern, which we’ll look at in more detail next. Tapping on the data point shows the details; then, tapping on the details overlay drills down into a new screen for editing or taking other action.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web experiences have set the expectation that Data Point Details will be displayed on hover, which isn’t available in mobile apps. Consider serving details when data points are tapped to provide the additional information users want.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22</a:t>
            </a:fld>
            <a:endParaRPr lang="en-US"/>
          </a:p>
        </p:txBody>
      </p:sp>
    </p:spTree>
    <p:extLst>
      <p:ext uri="{BB962C8B-B14F-4D97-AF65-F5344CB8AC3E}">
        <p14:creationId xmlns:p14="http://schemas.microsoft.com/office/powerpoint/2010/main" val="344860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www.slideshare.net</a:t>
            </a:r>
            <a:r>
              <a:rPr lang="en-US" dirty="0" smtClean="0"/>
              <a:t>/</a:t>
            </a:r>
            <a:r>
              <a:rPr lang="en-US" dirty="0" err="1" smtClean="0"/>
              <a:t>idigdata</a:t>
            </a:r>
            <a:r>
              <a:rPr lang="en-US" dirty="0" smtClean="0"/>
              <a:t>/data-visualization-best-practices-2013</a:t>
            </a:r>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2</a:t>
            </a:fld>
            <a:endParaRPr lang="en-US"/>
          </a:p>
        </p:txBody>
      </p:sp>
    </p:spTree>
    <p:extLst>
      <p:ext uri="{BB962C8B-B14F-4D97-AF65-F5344CB8AC3E}">
        <p14:creationId xmlns:p14="http://schemas.microsoft.com/office/powerpoint/2010/main" val="2158120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6-18. </a:t>
            </a:r>
            <a:endParaRPr lang="en-US" dirty="0" smtClean="0"/>
          </a:p>
          <a:p>
            <a:r>
              <a:rPr lang="en-US" sz="1200" kern="1200" dirty="0" err="1" smtClean="0">
                <a:solidFill>
                  <a:schemeClr val="tx1"/>
                </a:solidFill>
                <a:effectLst/>
                <a:latin typeface="+mn-lt"/>
                <a:ea typeface="+mn-ea"/>
                <a:cs typeface="+mn-cs"/>
              </a:rPr>
              <a:t>Withings</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tapping the chart shows the Data Point Details; tapping the details navigates to a new screen with even more details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24</a:t>
            </a:fld>
            <a:endParaRPr lang="en-US"/>
          </a:p>
        </p:txBody>
      </p:sp>
    </p:spTree>
    <p:extLst>
      <p:ext uri="{BB962C8B-B14F-4D97-AF65-F5344CB8AC3E}">
        <p14:creationId xmlns:p14="http://schemas.microsoft.com/office/powerpoint/2010/main" val="292084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6-19. </a:t>
            </a:r>
            <a:endParaRPr lang="en-US" dirty="0" smtClean="0"/>
          </a:p>
          <a:p>
            <a:r>
              <a:rPr lang="en-US" sz="1200" kern="1200" dirty="0" smtClean="0">
                <a:solidFill>
                  <a:schemeClr val="tx1"/>
                </a:solidFill>
                <a:effectLst/>
                <a:latin typeface="+mn-lt"/>
                <a:ea typeface="+mn-ea"/>
                <a:cs typeface="+mn-cs"/>
              </a:rPr>
              <a:t>Mint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Drill Down reveals layers of details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25</a:t>
            </a:fld>
            <a:endParaRPr lang="en-US"/>
          </a:p>
        </p:txBody>
      </p:sp>
    </p:spTree>
    <p:extLst>
      <p:ext uri="{BB962C8B-B14F-4D97-AF65-F5344CB8AC3E}">
        <p14:creationId xmlns:p14="http://schemas.microsoft.com/office/powerpoint/2010/main" val="1732836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6-20. </a:t>
            </a:r>
            <a:endParaRPr lang="en-US" dirty="0" smtClean="0"/>
          </a:p>
          <a:p>
            <a:r>
              <a:rPr lang="en-US" sz="1200" kern="1200" dirty="0" err="1" smtClean="0">
                <a:solidFill>
                  <a:schemeClr val="tx1"/>
                </a:solidFill>
                <a:effectLst/>
                <a:latin typeface="+mn-lt"/>
                <a:ea typeface="+mn-ea"/>
                <a:cs typeface="+mn-cs"/>
              </a:rPr>
              <a:t>Gaug.es</a:t>
            </a:r>
            <a:r>
              <a:rPr lang="en-US" sz="1200" kern="1200" dirty="0" smtClean="0">
                <a:solidFill>
                  <a:schemeClr val="tx1"/>
                </a:solidFill>
                <a:effectLst/>
                <a:latin typeface="+mn-lt"/>
                <a:ea typeface="+mn-ea"/>
                <a:cs typeface="+mn-cs"/>
              </a:rPr>
              <a:t> for Android and Personal Capital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trend chart on top, detailed table below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27</a:t>
            </a:fld>
            <a:endParaRPr lang="en-US"/>
          </a:p>
        </p:txBody>
      </p:sp>
    </p:spTree>
    <p:extLst>
      <p:ext uri="{BB962C8B-B14F-4D97-AF65-F5344CB8AC3E}">
        <p14:creationId xmlns:p14="http://schemas.microsoft.com/office/powerpoint/2010/main" val="4049401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6-21. </a:t>
            </a:r>
            <a:endParaRPr lang="en-US" dirty="0" smtClean="0"/>
          </a:p>
          <a:p>
            <a:r>
              <a:rPr lang="en-US" sz="1200" kern="1200" dirty="0" err="1" smtClean="0">
                <a:solidFill>
                  <a:schemeClr val="tx1"/>
                </a:solidFill>
                <a:effectLst/>
                <a:latin typeface="+mn-lt"/>
                <a:ea typeface="+mn-ea"/>
                <a:cs typeface="+mn-cs"/>
              </a:rPr>
              <a:t>LearnVest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HelloWallet</a:t>
            </a:r>
            <a:r>
              <a:rPr lang="en-US" sz="1200" kern="1200" dirty="0" smtClean="0">
                <a:solidFill>
                  <a:schemeClr val="tx1"/>
                </a:solidFill>
                <a:effectLst/>
                <a:latin typeface="+mn-lt"/>
                <a:ea typeface="+mn-ea"/>
                <a:cs typeface="+mn-cs"/>
              </a:rPr>
              <a:t> for Android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28</a:t>
            </a:fld>
            <a:endParaRPr lang="en-US"/>
          </a:p>
        </p:txBody>
      </p:sp>
    </p:spTree>
    <p:extLst>
      <p:ext uri="{BB962C8B-B14F-4D97-AF65-F5344CB8AC3E}">
        <p14:creationId xmlns:p14="http://schemas.microsoft.com/office/powerpoint/2010/main" val="2797904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6-22. </a:t>
            </a:r>
            <a:endParaRPr lang="en-US" dirty="0" smtClean="0"/>
          </a:p>
          <a:p>
            <a:r>
              <a:rPr lang="en-US" sz="1200" kern="1200" dirty="0" smtClean="0">
                <a:solidFill>
                  <a:schemeClr val="tx1"/>
                </a:solidFill>
                <a:effectLst/>
                <a:latin typeface="+mn-lt"/>
                <a:ea typeface="+mn-ea"/>
                <a:cs typeface="+mn-cs"/>
              </a:rPr>
              <a:t>Two iterations of Personal Capital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Sparkline replaced by background area chart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this pattern is not restricted to read-only charts and their </a:t>
            </a:r>
            <a:r>
              <a:rPr lang="en-US" sz="1200" kern="1200" dirty="0" err="1" smtClean="0">
                <a:solidFill>
                  <a:schemeClr val="tx1"/>
                </a:solidFill>
                <a:effectLst/>
                <a:latin typeface="+mn-lt"/>
                <a:ea typeface="+mn-ea"/>
                <a:cs typeface="+mn-cs"/>
              </a:rPr>
              <a:t>respec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tive</a:t>
            </a:r>
            <a:r>
              <a:rPr lang="en-US" sz="1200" kern="1200" dirty="0" smtClean="0">
                <a:solidFill>
                  <a:schemeClr val="tx1"/>
                </a:solidFill>
                <a:effectLst/>
                <a:latin typeface="+mn-lt"/>
                <a:ea typeface="+mn-ea"/>
                <a:cs typeface="+mn-cs"/>
              </a:rPr>
              <a:t> data tables. In Personal Capital, for example, an interactive donut chart is used for the overview. Tapping on a wedge highlights the </a:t>
            </a:r>
            <a:r>
              <a:rPr lang="en-US" sz="1200" kern="1200" dirty="0" err="1" smtClean="0">
                <a:solidFill>
                  <a:schemeClr val="tx1"/>
                </a:solidFill>
                <a:effectLst/>
                <a:latin typeface="+mn-lt"/>
                <a:ea typeface="+mn-ea"/>
                <a:cs typeface="+mn-cs"/>
              </a:rPr>
              <a:t>cor</a:t>
            </a:r>
            <a:r>
              <a:rPr lang="en-US" sz="1200" kern="1200" dirty="0" smtClean="0">
                <a:solidFill>
                  <a:schemeClr val="tx1"/>
                </a:solidFill>
                <a:effectLst/>
                <a:latin typeface="+mn-lt"/>
                <a:ea typeface="+mn-ea"/>
                <a:cs typeface="+mn-cs"/>
              </a:rPr>
              <a:t>- responding category and total in the table below. </a:t>
            </a:r>
            <a:endParaRPr lang="en-US" dirty="0" smtClean="0"/>
          </a:p>
          <a:p>
            <a:r>
              <a:rPr lang="en-US" sz="1200" kern="1200" dirty="0" smtClean="0">
                <a:solidFill>
                  <a:schemeClr val="tx1"/>
                </a:solidFill>
                <a:effectLst/>
                <a:latin typeface="+mn-lt"/>
                <a:ea typeface="+mn-ea"/>
                <a:cs typeface="+mn-cs"/>
              </a:rPr>
              <a:t>An earlier version of the app featured a Sparkline (a type of very small chart, covered later in this chapter) in the middle of the donut, affording a bit more context around spending for this category. This has since been replaced with a number indicating the percent increase or decrease, plus an area chart in the background behind the donut showing the trends over time.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29</a:t>
            </a:fld>
            <a:endParaRPr lang="en-US"/>
          </a:p>
        </p:txBody>
      </p:sp>
    </p:spTree>
    <p:extLst>
      <p:ext uri="{BB962C8B-B14F-4D97-AF65-F5344CB8AC3E}">
        <p14:creationId xmlns:p14="http://schemas.microsoft.com/office/powerpoint/2010/main" val="2085881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6-23. </a:t>
            </a:r>
            <a:endParaRPr lang="en-US" dirty="0" smtClean="0"/>
          </a:p>
          <a:p>
            <a:r>
              <a:rPr lang="en-US" sz="1200" kern="1200" dirty="0" smtClean="0">
                <a:solidFill>
                  <a:schemeClr val="tx1"/>
                </a:solidFill>
                <a:effectLst/>
                <a:latin typeface="+mn-lt"/>
                <a:ea typeface="+mn-ea"/>
                <a:cs typeface="+mn-cs"/>
              </a:rPr>
              <a:t>Move for Android: a different take on Overview plus Data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Use this pattern where a visual overview accompanying the detailed data will be more valuable to your users than just a list of transactions with no summary. </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variation on this pattern is from Move for Android and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The overview is a bubble chart and the detailed data is displayed below on a timeline.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30</a:t>
            </a:fld>
            <a:endParaRPr lang="en-US"/>
          </a:p>
        </p:txBody>
      </p:sp>
    </p:spTree>
    <p:extLst>
      <p:ext uri="{BB962C8B-B14F-4D97-AF65-F5344CB8AC3E}">
        <p14:creationId xmlns:p14="http://schemas.microsoft.com/office/powerpoint/2010/main" val="792521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6-24. </a:t>
            </a:r>
            <a:endParaRPr lang="en-US" dirty="0" smtClean="0"/>
          </a:p>
          <a:p>
            <a:r>
              <a:rPr lang="en-US" sz="1200" kern="1200" dirty="0" err="1" smtClean="0">
                <a:solidFill>
                  <a:schemeClr val="tx1"/>
                </a:solidFill>
                <a:effectLst/>
                <a:latin typeface="+mn-lt"/>
                <a:ea typeface="+mn-ea"/>
                <a:cs typeface="+mn-cs"/>
              </a:rPr>
              <a:t>Trulia</a:t>
            </a:r>
            <a:r>
              <a:rPr lang="en-US" sz="1200" kern="1200" dirty="0" smtClean="0">
                <a:solidFill>
                  <a:schemeClr val="tx1"/>
                </a:solidFill>
                <a:effectLst/>
                <a:latin typeface="+mn-lt"/>
                <a:ea typeface="+mn-ea"/>
                <a:cs typeface="+mn-cs"/>
              </a:rPr>
              <a:t> Mortgage Calculator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chart with Interactive Preview </a:t>
            </a:r>
          </a:p>
          <a:p>
            <a:endParaRPr lang="en-US" sz="120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Interactive Preview </a:t>
            </a:r>
            <a:endParaRPr lang="en-US" dirty="0" smtClean="0"/>
          </a:p>
          <a:p>
            <a:r>
              <a:rPr lang="en-US" sz="1200" kern="1200" dirty="0" smtClean="0">
                <a:solidFill>
                  <a:schemeClr val="tx1"/>
                </a:solidFill>
                <a:effectLst/>
                <a:latin typeface="+mn-lt"/>
                <a:ea typeface="+mn-ea"/>
                <a:cs typeface="+mn-cs"/>
              </a:rPr>
              <a:t>This pattern is also covered in Chapter 2. In the example from the </a:t>
            </a:r>
            <a:r>
              <a:rPr lang="en-US" sz="1200" kern="1200" dirty="0" err="1" smtClean="0">
                <a:solidFill>
                  <a:schemeClr val="tx1"/>
                </a:solidFill>
                <a:effectLst/>
                <a:latin typeface="+mn-lt"/>
                <a:ea typeface="+mn-ea"/>
                <a:cs typeface="+mn-cs"/>
              </a:rPr>
              <a:t>Trulia</a:t>
            </a:r>
            <a:r>
              <a:rPr lang="en-US" sz="1200" kern="1200" dirty="0" smtClean="0">
                <a:solidFill>
                  <a:schemeClr val="tx1"/>
                </a:solidFill>
                <a:effectLst/>
                <a:latin typeface="+mn-lt"/>
                <a:ea typeface="+mn-ea"/>
                <a:cs typeface="+mn-cs"/>
              </a:rPr>
              <a:t> Mortgage Calculator, you can see that increasing my annual income from 75K to 295K using the slider on the bottom half of the page redraws the pie chart and updates the legend.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31</a:t>
            </a:fld>
            <a:endParaRPr lang="en-US"/>
          </a:p>
        </p:txBody>
      </p:sp>
    </p:spTree>
    <p:extLst>
      <p:ext uri="{BB962C8B-B14F-4D97-AF65-F5344CB8AC3E}">
        <p14:creationId xmlns:p14="http://schemas.microsoft.com/office/powerpoint/2010/main" val="1613098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6-25. </a:t>
            </a:r>
            <a:endParaRPr lang="en-US" dirty="0" smtClean="0"/>
          </a:p>
          <a:p>
            <a:r>
              <a:rPr lang="en-US" sz="1200" kern="1200" dirty="0" smtClean="0">
                <a:solidFill>
                  <a:schemeClr val="tx1"/>
                </a:solidFill>
                <a:effectLst/>
                <a:latin typeface="+mn-lt"/>
                <a:ea typeface="+mn-ea"/>
                <a:cs typeface="+mn-cs"/>
              </a:rPr>
              <a:t>Zillow Mortgage Calculator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TaxCaster</a:t>
            </a:r>
            <a:r>
              <a:rPr lang="en-US" sz="1200" kern="1200" dirty="0" smtClean="0">
                <a:solidFill>
                  <a:schemeClr val="tx1"/>
                </a:solidFill>
                <a:effectLst/>
                <a:latin typeface="+mn-lt"/>
                <a:ea typeface="+mn-ea"/>
                <a:cs typeface="+mn-cs"/>
              </a:rPr>
              <a:t> for Windows Phone: Interactive Previews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Interactive Previews are useful for displaying multiple forecast scenarios, as in personal finance applications.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32</a:t>
            </a:fld>
            <a:endParaRPr lang="en-US"/>
          </a:p>
        </p:txBody>
      </p:sp>
    </p:spTree>
    <p:extLst>
      <p:ext uri="{BB962C8B-B14F-4D97-AF65-F5344CB8AC3E}">
        <p14:creationId xmlns:p14="http://schemas.microsoft.com/office/powerpoint/2010/main" val="2825400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6-26. </a:t>
            </a:r>
            <a:endParaRPr lang="en-US" dirty="0" smtClean="0"/>
          </a:p>
          <a:p>
            <a:r>
              <a:rPr lang="en-US" sz="1200" kern="1200" dirty="0" smtClean="0">
                <a:solidFill>
                  <a:schemeClr val="tx1"/>
                </a:solidFill>
                <a:effectLst/>
                <a:latin typeface="+mn-lt"/>
                <a:ea typeface="+mn-ea"/>
                <a:cs typeface="+mn-cs"/>
              </a:rPr>
              <a:t>Mint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interactive chart for setting a budget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33</a:t>
            </a:fld>
            <a:endParaRPr lang="en-US"/>
          </a:p>
        </p:txBody>
      </p:sp>
    </p:spTree>
    <p:extLst>
      <p:ext uri="{BB962C8B-B14F-4D97-AF65-F5344CB8AC3E}">
        <p14:creationId xmlns:p14="http://schemas.microsoft.com/office/powerpoint/2010/main" val="3458300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6-27. </a:t>
            </a:r>
            <a:endParaRPr lang="en-US" dirty="0" smtClean="0"/>
          </a:p>
          <a:p>
            <a:r>
              <a:rPr lang="en-US" sz="1200" kern="1200" dirty="0" err="1" smtClean="0">
                <a:solidFill>
                  <a:schemeClr val="tx1"/>
                </a:solidFill>
                <a:effectLst/>
                <a:latin typeface="+mn-lt"/>
                <a:ea typeface="+mn-ea"/>
                <a:cs typeface="+mn-cs"/>
              </a:rPr>
              <a:t>Withings</a:t>
            </a:r>
            <a:r>
              <a:rPr lang="en-US" sz="1200" kern="1200" dirty="0" smtClean="0">
                <a:solidFill>
                  <a:schemeClr val="tx1"/>
                </a:solidFill>
                <a:effectLst/>
                <a:latin typeface="+mn-lt"/>
                <a:ea typeface="+mn-ea"/>
                <a:cs typeface="+mn-cs"/>
              </a:rPr>
              <a:t> for Android and Mint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Dashboard as primary navigation </a:t>
            </a:r>
          </a:p>
          <a:p>
            <a:endParaRPr lang="en-US" sz="120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Dashboard </a:t>
            </a:r>
            <a:endParaRPr lang="en-US" dirty="0" smtClean="0"/>
          </a:p>
          <a:p>
            <a:r>
              <a:rPr lang="en-US" sz="1200" kern="1200" dirty="0" smtClean="0">
                <a:solidFill>
                  <a:schemeClr val="tx1"/>
                </a:solidFill>
                <a:effectLst/>
                <a:latin typeface="+mn-lt"/>
                <a:ea typeface="+mn-ea"/>
                <a:cs typeface="+mn-cs"/>
              </a:rPr>
              <a:t>This pattern is also covered in Chapter 1. A Dashboard can be used for primary navigation, as in </a:t>
            </a:r>
            <a:r>
              <a:rPr lang="en-US" sz="1200" kern="1200" dirty="0" err="1" smtClean="0">
                <a:solidFill>
                  <a:schemeClr val="tx1"/>
                </a:solidFill>
                <a:effectLst/>
                <a:latin typeface="+mn-lt"/>
                <a:ea typeface="+mn-ea"/>
                <a:cs typeface="+mn-cs"/>
              </a:rPr>
              <a:t>Withings</a:t>
            </a:r>
            <a:r>
              <a:rPr lang="en-US" sz="1200" kern="1200" dirty="0" smtClean="0">
                <a:solidFill>
                  <a:schemeClr val="tx1"/>
                </a:solidFill>
                <a:effectLst/>
                <a:latin typeface="+mn-lt"/>
                <a:ea typeface="+mn-ea"/>
                <a:cs typeface="+mn-cs"/>
              </a:rPr>
              <a:t> and Mint, which each use a Dashboard as the hub for navigating to specific modules.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34</a:t>
            </a:fld>
            <a:endParaRPr lang="en-US"/>
          </a:p>
        </p:txBody>
      </p:sp>
    </p:spTree>
    <p:extLst>
      <p:ext uri="{BB962C8B-B14F-4D97-AF65-F5344CB8AC3E}">
        <p14:creationId xmlns:p14="http://schemas.microsoft.com/office/powerpoint/2010/main" val="373140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6-1. </a:t>
            </a:r>
            <a:endParaRPr lang="en-US" dirty="0" smtClean="0"/>
          </a:p>
          <a:p>
            <a:r>
              <a:rPr lang="en-US" sz="1200" kern="1200" dirty="0" smtClean="0">
                <a:solidFill>
                  <a:schemeClr val="tx1"/>
                </a:solidFill>
                <a:effectLst/>
                <a:latin typeface="+mn-lt"/>
                <a:ea typeface="+mn-ea"/>
                <a:cs typeface="+mn-cs"/>
              </a:rPr>
              <a:t>While pretty, these design examples found on </a:t>
            </a:r>
            <a:r>
              <a:rPr lang="en-US" sz="1200" kern="1200" dirty="0" err="1" smtClean="0">
                <a:solidFill>
                  <a:schemeClr val="tx1"/>
                </a:solidFill>
                <a:effectLst/>
                <a:latin typeface="+mn-lt"/>
                <a:ea typeface="+mn-ea"/>
                <a:cs typeface="+mn-cs"/>
              </a:rPr>
              <a:t>Dribbble</a:t>
            </a:r>
            <a:r>
              <a:rPr lang="en-US" sz="1200" kern="1200" dirty="0" smtClean="0">
                <a:solidFill>
                  <a:schemeClr val="tx1"/>
                </a:solidFill>
                <a:effectLst/>
                <a:latin typeface="+mn-lt"/>
                <a:ea typeface="+mn-ea"/>
                <a:cs typeface="+mn-cs"/>
              </a:rPr>
              <a:t> are uninformative and confusing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a:t>
            </a:fld>
            <a:endParaRPr lang="en-US"/>
          </a:p>
        </p:txBody>
      </p:sp>
    </p:spTree>
    <p:extLst>
      <p:ext uri="{BB962C8B-B14F-4D97-AF65-F5344CB8AC3E}">
        <p14:creationId xmlns:p14="http://schemas.microsoft.com/office/powerpoint/2010/main" val="592230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6-28. </a:t>
            </a:r>
            <a:endParaRPr lang="en-US" dirty="0" smtClean="0"/>
          </a:p>
          <a:p>
            <a:r>
              <a:rPr lang="en-US" sz="1200" kern="1200" dirty="0" err="1" smtClean="0">
                <a:solidFill>
                  <a:schemeClr val="tx1"/>
                </a:solidFill>
                <a:effectLst/>
                <a:latin typeface="+mn-lt"/>
                <a:ea typeface="+mn-ea"/>
                <a:cs typeface="+mn-cs"/>
              </a:rPr>
              <a:t>Gekoboard</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customizable Dashboard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Use the Dashboard pattern if displaying multiple charts together helps tell an overarching story. Avoid it if it’s just consolidating disparate, unrelated data.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35</a:t>
            </a:fld>
            <a:endParaRPr lang="en-US"/>
          </a:p>
        </p:txBody>
      </p:sp>
    </p:spTree>
    <p:extLst>
      <p:ext uri="{BB962C8B-B14F-4D97-AF65-F5344CB8AC3E}">
        <p14:creationId xmlns:p14="http://schemas.microsoft.com/office/powerpoint/2010/main" val="398944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6-29. </a:t>
            </a:r>
            <a:endParaRPr lang="en-US" dirty="0" smtClean="0"/>
          </a:p>
          <a:p>
            <a:r>
              <a:rPr lang="en-US" sz="1200" kern="1200" dirty="0" err="1" smtClean="0">
                <a:solidFill>
                  <a:schemeClr val="tx1"/>
                </a:solidFill>
                <a:effectLst/>
                <a:latin typeface="+mn-lt"/>
                <a:ea typeface="+mn-ea"/>
                <a:cs typeface="+mn-cs"/>
              </a:rPr>
              <a:t>RunKeeper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Lose It! for Android: Dashboard as secondary navigation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Dashboard also can be used for secondary navigation, as in </a:t>
            </a:r>
            <a:r>
              <a:rPr lang="en-US" sz="1200" kern="1200" dirty="0" err="1" smtClean="0">
                <a:solidFill>
                  <a:schemeClr val="tx1"/>
                </a:solidFill>
                <a:effectLst/>
                <a:latin typeface="+mn-lt"/>
                <a:ea typeface="+mn-ea"/>
                <a:cs typeface="+mn-cs"/>
              </a:rPr>
              <a:t>RunKeeper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Lose It! for Android, which use multiple stacked charts to show progress against a set of goals. </a:t>
            </a:r>
            <a:endParaRPr lang="en-US" dirty="0" smtClean="0"/>
          </a:p>
          <a:p>
            <a:r>
              <a:rPr lang="en-US" sz="1200" kern="1200" dirty="0" smtClean="0">
                <a:solidFill>
                  <a:schemeClr val="tx1"/>
                </a:solidFill>
                <a:effectLst/>
                <a:latin typeface="+mn-lt"/>
                <a:ea typeface="+mn-ea"/>
                <a:cs typeface="+mn-cs"/>
              </a:rPr>
              <a:t>Then there’s </a:t>
            </a:r>
            <a:r>
              <a:rPr lang="en-US" sz="1200" kern="1200" dirty="0" err="1" smtClean="0">
                <a:solidFill>
                  <a:schemeClr val="tx1"/>
                </a:solidFill>
                <a:effectLst/>
                <a:latin typeface="+mn-lt"/>
                <a:ea typeface="+mn-ea"/>
                <a:cs typeface="+mn-cs"/>
              </a:rPr>
              <a:t>Analytiks</a:t>
            </a:r>
            <a:r>
              <a:rPr lang="en-US" sz="1200" kern="1200" dirty="0" smtClean="0">
                <a:solidFill>
                  <a:schemeClr val="tx1"/>
                </a:solidFill>
                <a:effectLst/>
                <a:latin typeface="+mn-lt"/>
                <a:ea typeface="+mn-ea"/>
                <a:cs typeface="+mn-cs"/>
              </a:rPr>
              <a:t>, which uses Dashboards for primary </a:t>
            </a:r>
            <a:r>
              <a:rPr lang="en-US" sz="1200" i="1" kern="1200" dirty="0" smtClean="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sec- </a:t>
            </a:r>
            <a:r>
              <a:rPr lang="en-US" sz="1200" kern="1200" dirty="0" err="1" smtClean="0">
                <a:solidFill>
                  <a:schemeClr val="tx1"/>
                </a:solidFill>
                <a:effectLst/>
                <a:latin typeface="+mn-lt"/>
                <a:ea typeface="+mn-ea"/>
                <a:cs typeface="+mn-cs"/>
              </a:rPr>
              <a:t>ondary</a:t>
            </a:r>
            <a:r>
              <a:rPr lang="en-US" sz="1200" kern="1200" dirty="0" smtClean="0">
                <a:solidFill>
                  <a:schemeClr val="tx1"/>
                </a:solidFill>
                <a:effectLst/>
                <a:latin typeface="+mn-lt"/>
                <a:ea typeface="+mn-ea"/>
                <a:cs typeface="+mn-cs"/>
              </a:rPr>
              <a:t> navigation. The home screen shows the website’s key </a:t>
            </a:r>
            <a:r>
              <a:rPr lang="en-US" sz="1200" kern="1200" dirty="0" err="1" smtClean="0">
                <a:solidFill>
                  <a:schemeClr val="tx1"/>
                </a:solidFill>
                <a:effectLst/>
                <a:latin typeface="+mn-lt"/>
                <a:ea typeface="+mn-ea"/>
                <a:cs typeface="+mn-cs"/>
              </a:rPr>
              <a:t>perfor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mance</a:t>
            </a:r>
            <a:r>
              <a:rPr lang="en-US" sz="1200" kern="1200" dirty="0" smtClean="0">
                <a:solidFill>
                  <a:schemeClr val="tx1"/>
                </a:solidFill>
                <a:effectLst/>
                <a:latin typeface="+mn-lt"/>
                <a:ea typeface="+mn-ea"/>
                <a:cs typeface="+mn-cs"/>
              </a:rPr>
              <a:t> indicators, and you can navigate to a second dashboard with detailed metrics around demographics, browsers, audience, and time on site.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36</a:t>
            </a:fld>
            <a:endParaRPr lang="en-US"/>
          </a:p>
        </p:txBody>
      </p:sp>
    </p:spTree>
    <p:extLst>
      <p:ext uri="{BB962C8B-B14F-4D97-AF65-F5344CB8AC3E}">
        <p14:creationId xmlns:p14="http://schemas.microsoft.com/office/powerpoint/2010/main" val="3821855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6-30. </a:t>
            </a:r>
            <a:endParaRPr lang="en-US" dirty="0" smtClean="0"/>
          </a:p>
          <a:p>
            <a:r>
              <a:rPr lang="en-US" sz="1200" kern="1200" dirty="0" err="1" smtClean="0">
                <a:solidFill>
                  <a:schemeClr val="tx1"/>
                </a:solidFill>
                <a:effectLst/>
                <a:latin typeface="+mn-lt"/>
                <a:ea typeface="+mn-ea"/>
                <a:cs typeface="+mn-cs"/>
              </a:rPr>
              <a:t>Analytiks</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well- designed Dashboards as primary and secondary navigation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37</a:t>
            </a:fld>
            <a:endParaRPr lang="en-US"/>
          </a:p>
        </p:txBody>
      </p:sp>
    </p:spTree>
    <p:extLst>
      <p:ext uri="{BB962C8B-B14F-4D97-AF65-F5344CB8AC3E}">
        <p14:creationId xmlns:p14="http://schemas.microsoft.com/office/powerpoint/2010/main" val="245298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6-31. </a:t>
            </a:r>
            <a:endParaRPr lang="en-US" dirty="0" smtClean="0"/>
          </a:p>
          <a:p>
            <a:r>
              <a:rPr lang="en-US" sz="1200" kern="1200" dirty="0" smtClean="0">
                <a:solidFill>
                  <a:schemeClr val="tx1"/>
                </a:solidFill>
                <a:effectLst/>
                <a:latin typeface="+mn-lt"/>
                <a:ea typeface="+mn-ea"/>
                <a:cs typeface="+mn-cs"/>
              </a:rPr>
              <a:t>NASDAQ QMX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illustration invites user to rotate phone for detailed view </a:t>
            </a:r>
          </a:p>
          <a:p>
            <a:endParaRPr lang="en-US" sz="120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Zoom </a:t>
            </a:r>
            <a:endParaRPr lang="en-US" dirty="0" smtClean="0"/>
          </a:p>
          <a:p>
            <a:r>
              <a:rPr lang="en-US" sz="1200" kern="1200" dirty="0" smtClean="0">
                <a:solidFill>
                  <a:schemeClr val="tx1"/>
                </a:solidFill>
                <a:effectLst/>
                <a:latin typeface="+mn-lt"/>
                <a:ea typeface="+mn-ea"/>
                <a:cs typeface="+mn-cs"/>
              </a:rPr>
              <a:t>A chart might be only one of many elements on the screen, making it difficult to read. It is common practice to invite the user to rotate her phone to get a full-screen, landscape view. The title and navigation </a:t>
            </a:r>
            <a:r>
              <a:rPr lang="en-US" sz="1200" kern="1200" dirty="0" err="1" smtClean="0">
                <a:solidFill>
                  <a:schemeClr val="tx1"/>
                </a:solidFill>
                <a:effectLst/>
                <a:latin typeface="+mn-lt"/>
                <a:ea typeface="+mn-ea"/>
                <a:cs typeface="+mn-cs"/>
              </a:rPr>
              <a:t>ele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ments</a:t>
            </a:r>
            <a:r>
              <a:rPr lang="en-US" sz="1200" kern="1200" dirty="0" smtClean="0">
                <a:solidFill>
                  <a:schemeClr val="tx1"/>
                </a:solidFill>
                <a:effectLst/>
                <a:latin typeface="+mn-lt"/>
                <a:ea typeface="+mn-ea"/>
                <a:cs typeface="+mn-cs"/>
              </a:rPr>
              <a:t> are typically hidden to give the chart as much space as possible. Rotating the device back to portrait mode restores the navigation and other controls. </a:t>
            </a:r>
            <a:endParaRPr lang="en-US" dirty="0" smtClean="0"/>
          </a:p>
          <a:p>
            <a:r>
              <a:rPr lang="en-US" sz="1200" kern="1200" dirty="0" smtClean="0">
                <a:solidFill>
                  <a:schemeClr val="tx1"/>
                </a:solidFill>
                <a:effectLst/>
                <a:latin typeface="+mn-lt"/>
                <a:ea typeface="+mn-ea"/>
                <a:cs typeface="+mn-cs"/>
              </a:rPr>
              <a:t>It is important to provide an invitation to rotate the device for the immersive chart view. NASDAQ QMX uses a little illustration of a rotated phone, whereas </a:t>
            </a:r>
            <a:r>
              <a:rPr lang="en-US" sz="1200" kern="1200" dirty="0" err="1" smtClean="0">
                <a:solidFill>
                  <a:schemeClr val="tx1"/>
                </a:solidFill>
                <a:effectLst/>
                <a:latin typeface="+mn-lt"/>
                <a:ea typeface="+mn-ea"/>
                <a:cs typeface="+mn-cs"/>
              </a:rPr>
              <a:t>SigFig</a:t>
            </a:r>
            <a:r>
              <a:rPr lang="en-US" sz="1200" kern="1200" dirty="0" smtClean="0">
                <a:solidFill>
                  <a:schemeClr val="tx1"/>
                </a:solidFill>
                <a:effectLst/>
                <a:latin typeface="+mn-lt"/>
                <a:ea typeface="+mn-ea"/>
                <a:cs typeface="+mn-cs"/>
              </a:rPr>
              <a:t> shows a prompt to rotate the device when the chart is tapped.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39</a:t>
            </a:fld>
            <a:endParaRPr lang="en-US"/>
          </a:p>
        </p:txBody>
      </p:sp>
    </p:spTree>
    <p:extLst>
      <p:ext uri="{BB962C8B-B14F-4D97-AF65-F5344CB8AC3E}">
        <p14:creationId xmlns:p14="http://schemas.microsoft.com/office/powerpoint/2010/main" val="2620443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6-32. </a:t>
            </a:r>
            <a:endParaRPr lang="en-US" dirty="0" smtClean="0"/>
          </a:p>
          <a:p>
            <a:r>
              <a:rPr lang="en-US" sz="1200" kern="1200" dirty="0" err="1" smtClean="0">
                <a:solidFill>
                  <a:schemeClr val="tx1"/>
                </a:solidFill>
                <a:effectLst/>
                <a:latin typeface="+mn-lt"/>
                <a:ea typeface="+mn-ea"/>
                <a:cs typeface="+mn-cs"/>
              </a:rPr>
              <a:t>SigFig</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tapping chart brings up prompt to rotate for detailed view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40</a:t>
            </a:fld>
            <a:endParaRPr lang="en-US"/>
          </a:p>
        </p:txBody>
      </p:sp>
    </p:spTree>
    <p:extLst>
      <p:ext uri="{BB962C8B-B14F-4D97-AF65-F5344CB8AC3E}">
        <p14:creationId xmlns:p14="http://schemas.microsoft.com/office/powerpoint/2010/main" val="3464555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6-32. (Continued)</a:t>
            </a:r>
            <a:endParaRPr lang="en-US" dirty="0" smtClean="0"/>
          </a:p>
          <a:p>
            <a:r>
              <a:rPr lang="en-US" sz="1200" kern="1200" dirty="0" err="1" smtClean="0">
                <a:solidFill>
                  <a:schemeClr val="tx1"/>
                </a:solidFill>
                <a:effectLst/>
                <a:latin typeface="+mn-lt"/>
                <a:ea typeface="+mn-ea"/>
                <a:cs typeface="+mn-cs"/>
              </a:rPr>
              <a:t>SigFig</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tapping chart brings up prompt to rotate for detailed view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41</a:t>
            </a:fld>
            <a:endParaRPr lang="en-US"/>
          </a:p>
        </p:txBody>
      </p:sp>
    </p:spTree>
    <p:extLst>
      <p:ext uri="{BB962C8B-B14F-4D97-AF65-F5344CB8AC3E}">
        <p14:creationId xmlns:p14="http://schemas.microsoft.com/office/powerpoint/2010/main" val="1250978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6-33. </a:t>
            </a:r>
            <a:endParaRPr lang="en-US" dirty="0" smtClean="0"/>
          </a:p>
          <a:p>
            <a:r>
              <a:rPr lang="en-US" sz="1200" kern="1200" dirty="0" smtClean="0">
                <a:solidFill>
                  <a:schemeClr val="tx1"/>
                </a:solidFill>
                <a:effectLst/>
                <a:latin typeface="+mn-lt"/>
                <a:ea typeface="+mn-ea"/>
                <a:cs typeface="+mn-cs"/>
              </a:rPr>
              <a:t>Yahoo!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pinch/ zoom in landscape view allows for adjusting time frame focus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42</a:t>
            </a:fld>
            <a:endParaRPr lang="en-US"/>
          </a:p>
        </p:txBody>
      </p:sp>
    </p:spTree>
    <p:extLst>
      <p:ext uri="{BB962C8B-B14F-4D97-AF65-F5344CB8AC3E}">
        <p14:creationId xmlns:p14="http://schemas.microsoft.com/office/powerpoint/2010/main" val="2501226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6-34. </a:t>
            </a:r>
            <a:endParaRPr lang="en-US" dirty="0" smtClean="0"/>
          </a:p>
          <a:p>
            <a:r>
              <a:rPr lang="en-US" sz="1200" kern="1200" dirty="0" smtClean="0">
                <a:solidFill>
                  <a:schemeClr val="tx1"/>
                </a:solidFill>
                <a:effectLst/>
                <a:latin typeface="+mn-lt"/>
                <a:ea typeface="+mn-ea"/>
                <a:cs typeface="+mn-cs"/>
              </a:rPr>
              <a:t>Analytics Tiles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Gaug.es</a:t>
            </a:r>
            <a:r>
              <a:rPr lang="en-US" sz="1200" kern="1200" dirty="0" smtClean="0">
                <a:solidFill>
                  <a:schemeClr val="tx1"/>
                </a:solidFill>
                <a:effectLst/>
                <a:latin typeface="+mn-lt"/>
                <a:ea typeface="+mn-ea"/>
                <a:cs typeface="+mn-cs"/>
              </a:rPr>
              <a:t> for Android: Sparkline examples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Use </a:t>
            </a:r>
            <a:r>
              <a:rPr lang="en-US" sz="1200" kern="1200" dirty="0" err="1" smtClean="0">
                <a:solidFill>
                  <a:schemeClr val="tx1"/>
                </a:solidFill>
                <a:effectLst/>
                <a:latin typeface="+mn-lt"/>
                <a:ea typeface="+mn-ea"/>
                <a:cs typeface="+mn-cs"/>
              </a:rPr>
              <a:t>Sparklines</a:t>
            </a:r>
            <a:r>
              <a:rPr lang="en-US" sz="1200" kern="1200" dirty="0" smtClean="0">
                <a:solidFill>
                  <a:schemeClr val="tx1"/>
                </a:solidFill>
                <a:effectLst/>
                <a:latin typeface="+mn-lt"/>
                <a:ea typeface="+mn-ea"/>
                <a:cs typeface="+mn-cs"/>
              </a:rPr>
              <a:t> to provide a quick visual hit of information, but always validate their clarity in user testing. Consider using </a:t>
            </a:r>
            <a:r>
              <a:rPr lang="en-US" sz="1200" kern="1200" dirty="0" err="1" smtClean="0">
                <a:solidFill>
                  <a:schemeClr val="tx1"/>
                </a:solidFill>
                <a:effectLst/>
                <a:latin typeface="+mn-lt"/>
                <a:ea typeface="+mn-ea"/>
                <a:cs typeface="+mn-cs"/>
              </a:rPr>
              <a:t>Sparklines</a:t>
            </a:r>
            <a:r>
              <a:rPr lang="en-US" sz="1200" kern="1200" dirty="0" smtClean="0">
                <a:solidFill>
                  <a:schemeClr val="tx1"/>
                </a:solidFill>
                <a:effectLst/>
                <a:latin typeface="+mn-lt"/>
                <a:ea typeface="+mn-ea"/>
                <a:cs typeface="+mn-cs"/>
              </a:rPr>
              <a:t> as the entry point to</a:t>
            </a:r>
            <a:r>
              <a:rPr lang="en-US" sz="1200" kern="1200" baseline="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 Drill Down into a more detailed view.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44</a:t>
            </a:fld>
            <a:endParaRPr lang="en-US"/>
          </a:p>
        </p:txBody>
      </p:sp>
    </p:spTree>
    <p:extLst>
      <p:ext uri="{BB962C8B-B14F-4D97-AF65-F5344CB8AC3E}">
        <p14:creationId xmlns:p14="http://schemas.microsoft.com/office/powerpoint/2010/main" val="681560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6-35. </a:t>
            </a:r>
            <a:endParaRPr lang="en-US" dirty="0" smtClean="0"/>
          </a:p>
          <a:p>
            <a:r>
              <a:rPr lang="en-US" sz="1200" kern="1200" dirty="0" err="1" smtClean="0">
                <a:solidFill>
                  <a:schemeClr val="tx1"/>
                </a:solidFill>
                <a:effectLst/>
                <a:latin typeface="+mn-lt"/>
                <a:ea typeface="+mn-ea"/>
                <a:cs typeface="+mn-cs"/>
              </a:rPr>
              <a:t>Fitbit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for Android: more examples of </a:t>
            </a:r>
            <a:r>
              <a:rPr lang="en-US" sz="1200" kern="1200" dirty="0" err="1" smtClean="0">
                <a:solidFill>
                  <a:schemeClr val="tx1"/>
                </a:solidFill>
                <a:effectLst/>
                <a:latin typeface="+mn-lt"/>
                <a:ea typeface="+mn-ea"/>
                <a:cs typeface="+mn-cs"/>
              </a:rPr>
              <a:t>Sparklines</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45</a:t>
            </a:fld>
            <a:endParaRPr lang="en-US"/>
          </a:p>
        </p:txBody>
      </p:sp>
    </p:spTree>
    <p:extLst>
      <p:ext uri="{BB962C8B-B14F-4D97-AF65-F5344CB8AC3E}">
        <p14:creationId xmlns:p14="http://schemas.microsoft.com/office/powerpoint/2010/main" val="549465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6-36. </a:t>
            </a:r>
            <a:endParaRPr lang="en-US" dirty="0" smtClean="0"/>
          </a:p>
          <a:p>
            <a:r>
              <a:rPr lang="en-US" sz="1200" kern="1200" dirty="0" smtClean="0">
                <a:solidFill>
                  <a:schemeClr val="tx1"/>
                </a:solidFill>
                <a:effectLst/>
                <a:latin typeface="+mn-lt"/>
                <a:ea typeface="+mn-ea"/>
                <a:cs typeface="+mn-cs"/>
              </a:rPr>
              <a:t>Personal Capital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Integrated Legends in title (left) and data table (right)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47</a:t>
            </a:fld>
            <a:endParaRPr lang="en-US"/>
          </a:p>
        </p:txBody>
      </p:sp>
    </p:spTree>
    <p:extLst>
      <p:ext uri="{BB962C8B-B14F-4D97-AF65-F5344CB8AC3E}">
        <p14:creationId xmlns:p14="http://schemas.microsoft.com/office/powerpoint/2010/main" val="87585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6-2. </a:t>
            </a:r>
            <a:endParaRPr lang="en-US" dirty="0" smtClean="0"/>
          </a:p>
          <a:p>
            <a:r>
              <a:rPr lang="en-US" sz="1200" kern="1200" dirty="0" smtClean="0">
                <a:solidFill>
                  <a:schemeClr val="tx1"/>
                </a:solidFill>
                <a:effectLst/>
                <a:latin typeface="+mn-lt"/>
                <a:ea typeface="+mn-ea"/>
                <a:cs typeface="+mn-cs"/>
              </a:rPr>
              <a:t>Argus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7: simple </a:t>
            </a:r>
            <a:endParaRPr lang="en-US" dirty="0" smtClean="0"/>
          </a:p>
          <a:p>
            <a:r>
              <a:rPr lang="en-US" sz="1200" kern="1200" dirty="0" smtClean="0">
                <a:solidFill>
                  <a:schemeClr val="tx1"/>
                </a:solidFill>
                <a:effectLst/>
                <a:latin typeface="+mn-lt"/>
                <a:ea typeface="+mn-ea"/>
                <a:cs typeface="+mn-cs"/>
              </a:rPr>
              <a:t>column and line charts communicate the user’s progress toward fitness </a:t>
            </a:r>
            <a:endParaRPr lang="en-US" dirty="0" smtClean="0"/>
          </a:p>
          <a:p>
            <a:r>
              <a:rPr lang="en-US" sz="1200" kern="1200" dirty="0" smtClean="0">
                <a:solidFill>
                  <a:schemeClr val="tx1"/>
                </a:solidFill>
                <a:effectLst/>
                <a:latin typeface="+mn-lt"/>
                <a:ea typeface="+mn-ea"/>
                <a:cs typeface="+mn-cs"/>
              </a:rPr>
              <a:t>goals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4</a:t>
            </a:fld>
            <a:endParaRPr lang="en-US"/>
          </a:p>
        </p:txBody>
      </p:sp>
    </p:spTree>
    <p:extLst>
      <p:ext uri="{BB962C8B-B14F-4D97-AF65-F5344CB8AC3E}">
        <p14:creationId xmlns:p14="http://schemas.microsoft.com/office/powerpoint/2010/main" val="3884781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6-37. </a:t>
            </a:r>
            <a:endParaRPr lang="en-US" dirty="0" smtClean="0"/>
          </a:p>
          <a:p>
            <a:r>
              <a:rPr lang="en-US" sz="1200" kern="1200" dirty="0" smtClean="0">
                <a:solidFill>
                  <a:schemeClr val="tx1"/>
                </a:solidFill>
                <a:effectLst/>
                <a:latin typeface="+mn-lt"/>
                <a:ea typeface="+mn-ea"/>
                <a:cs typeface="+mn-cs"/>
              </a:rPr>
              <a:t>Battery Graph Notification for Android and </a:t>
            </a:r>
            <a:r>
              <a:rPr lang="en-US" sz="1200" kern="1200" dirty="0" err="1" smtClean="0">
                <a:solidFill>
                  <a:schemeClr val="tx1"/>
                </a:solidFill>
                <a:effectLst/>
                <a:latin typeface="+mn-lt"/>
                <a:ea typeface="+mn-ea"/>
                <a:cs typeface="+mn-cs"/>
              </a:rPr>
              <a:t>MySugr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colors indicate data in or out of target range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49</a:t>
            </a:fld>
            <a:endParaRPr lang="en-US"/>
          </a:p>
        </p:txBody>
      </p:sp>
    </p:spTree>
    <p:extLst>
      <p:ext uri="{BB962C8B-B14F-4D97-AF65-F5344CB8AC3E}">
        <p14:creationId xmlns:p14="http://schemas.microsoft.com/office/powerpoint/2010/main" val="973412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6-38. </a:t>
            </a:r>
            <a:endParaRPr lang="en-US" dirty="0" smtClean="0"/>
          </a:p>
          <a:p>
            <a:r>
              <a:rPr lang="en-US" sz="1200" kern="1200" dirty="0" smtClean="0">
                <a:solidFill>
                  <a:schemeClr val="tx1"/>
                </a:solidFill>
                <a:effectLst/>
                <a:latin typeface="+mn-lt"/>
                <a:ea typeface="+mn-ea"/>
                <a:cs typeface="+mn-cs"/>
              </a:rPr>
              <a:t>Data Usage for Android and Diabetes concept app by Anthony Lagoon: Threshold line and band, respectively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50</a:t>
            </a:fld>
            <a:endParaRPr lang="en-US"/>
          </a:p>
        </p:txBody>
      </p:sp>
    </p:spTree>
    <p:extLst>
      <p:ext uri="{BB962C8B-B14F-4D97-AF65-F5344CB8AC3E}">
        <p14:creationId xmlns:p14="http://schemas.microsoft.com/office/powerpoint/2010/main" val="4224505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6-39. </a:t>
            </a:r>
            <a:endParaRPr lang="en-US" dirty="0" smtClean="0"/>
          </a:p>
          <a:p>
            <a:r>
              <a:rPr lang="en-US" sz="1200" kern="1200" dirty="0" err="1" smtClean="0">
                <a:solidFill>
                  <a:schemeClr val="tx1"/>
                </a:solidFill>
                <a:effectLst/>
                <a:latin typeface="+mn-lt"/>
                <a:ea typeface="+mn-ea"/>
                <a:cs typeface="+mn-cs"/>
              </a:rPr>
              <a:t>Toshl</a:t>
            </a:r>
            <a:r>
              <a:rPr lang="en-US" sz="1200" kern="1200" dirty="0" smtClean="0">
                <a:solidFill>
                  <a:schemeClr val="tx1"/>
                </a:solidFill>
                <a:effectLst/>
                <a:latin typeface="+mn-lt"/>
                <a:ea typeface="+mn-ea"/>
                <a:cs typeface="+mn-cs"/>
              </a:rPr>
              <a:t> for Windows Phone and Lose It! for Android: more Threshold designs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Thresholds are particularly useful</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for marking personal user goals. Consider making the Threshold marker interactive (i.e., adjustable within the chart).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51</a:t>
            </a:fld>
            <a:endParaRPr lang="en-US"/>
          </a:p>
        </p:txBody>
      </p:sp>
    </p:spTree>
    <p:extLst>
      <p:ext uri="{BB962C8B-B14F-4D97-AF65-F5344CB8AC3E}">
        <p14:creationId xmlns:p14="http://schemas.microsoft.com/office/powerpoint/2010/main" val="3669046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6-40. </a:t>
            </a:r>
            <a:endParaRPr lang="en-US" dirty="0" smtClean="0"/>
          </a:p>
          <a:p>
            <a:r>
              <a:rPr lang="en-US" sz="1200" kern="1200" dirty="0" err="1" smtClean="0">
                <a:solidFill>
                  <a:schemeClr val="tx1"/>
                </a:solidFill>
                <a:effectLst/>
                <a:latin typeface="+mn-lt"/>
                <a:ea typeface="+mn-ea"/>
                <a:cs typeface="+mn-cs"/>
              </a:rPr>
              <a:t>Roambi</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6: Pivot Table–style filtering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53</a:t>
            </a:fld>
            <a:endParaRPr lang="en-US"/>
          </a:p>
        </p:txBody>
      </p:sp>
    </p:spTree>
    <p:extLst>
      <p:ext uri="{BB962C8B-B14F-4D97-AF65-F5344CB8AC3E}">
        <p14:creationId xmlns:p14="http://schemas.microsoft.com/office/powerpoint/2010/main" val="1336945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6-41. </a:t>
            </a:r>
            <a:endParaRPr lang="en-US" dirty="0" smtClean="0"/>
          </a:p>
          <a:p>
            <a:r>
              <a:rPr lang="en-US" sz="1200" kern="1200" dirty="0" smtClean="0">
                <a:solidFill>
                  <a:schemeClr val="tx1"/>
                </a:solidFill>
                <a:effectLst/>
                <a:latin typeface="+mn-lt"/>
                <a:ea typeface="+mn-ea"/>
                <a:cs typeface="+mn-cs"/>
              </a:rPr>
              <a:t>Nike+ </a:t>
            </a:r>
            <a:r>
              <a:rPr lang="en-US" sz="1200" kern="1200" dirty="0" err="1" smtClean="0">
                <a:solidFill>
                  <a:schemeClr val="tx1"/>
                </a:solidFill>
                <a:effectLst/>
                <a:latin typeface="+mn-lt"/>
                <a:ea typeface="+mn-ea"/>
                <a:cs typeface="+mn-cs"/>
              </a:rPr>
              <a:t>FuelBand</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clean and clear data visualizations throughout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Nike+ </a:t>
            </a:r>
            <a:r>
              <a:rPr lang="en-US" sz="1200" kern="1200" dirty="0" err="1" smtClean="0">
                <a:solidFill>
                  <a:schemeClr val="tx1"/>
                </a:solidFill>
                <a:effectLst/>
                <a:latin typeface="+mn-lt"/>
                <a:ea typeface="+mn-ea"/>
                <a:cs typeface="+mn-cs"/>
              </a:rPr>
              <a:t>FuelBand</a:t>
            </a:r>
            <a:r>
              <a:rPr lang="en-US" sz="1200" kern="1200" dirty="0" smtClean="0">
                <a:solidFill>
                  <a:schemeClr val="tx1"/>
                </a:solidFill>
                <a:effectLst/>
                <a:latin typeface="+mn-lt"/>
                <a:ea typeface="+mn-ea"/>
                <a:cs typeface="+mn-cs"/>
              </a:rPr>
              <a:t> app does a fantastic job of presenting clean and clear data visualizations to motivate users. Its designers selected the best chart types for communicating progress on different goals, and avoided the temptation to overload the screens with chart junk. Each chart is clearly titled and the axes are clearly labeled. The app </a:t>
            </a:r>
            <a:r>
              <a:rPr lang="en-US" sz="1200" kern="1200" dirty="0" err="1" smtClean="0">
                <a:solidFill>
                  <a:schemeClr val="tx1"/>
                </a:solidFill>
                <a:effectLst/>
                <a:latin typeface="+mn-lt"/>
                <a:ea typeface="+mn-ea"/>
                <a:cs typeface="+mn-cs"/>
              </a:rPr>
              <a:t>estab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lishes</a:t>
            </a:r>
            <a:r>
              <a:rPr lang="en-US" sz="1200" kern="1200" dirty="0" smtClean="0">
                <a:solidFill>
                  <a:schemeClr val="tx1"/>
                </a:solidFill>
                <a:effectLst/>
                <a:latin typeface="+mn-lt"/>
                <a:ea typeface="+mn-ea"/>
                <a:cs typeface="+mn-cs"/>
              </a:rPr>
              <a:t> a Threshold color palette and uses it consistently throughout. Regardless of the chart type, the low end of the progress and </a:t>
            </a:r>
            <a:r>
              <a:rPr lang="en-US" sz="1200" kern="1200" dirty="0" err="1" smtClean="0">
                <a:solidFill>
                  <a:schemeClr val="tx1"/>
                </a:solidFill>
                <a:effectLst/>
                <a:latin typeface="+mn-lt"/>
                <a:ea typeface="+mn-ea"/>
                <a:cs typeface="+mn-cs"/>
              </a:rPr>
              <a:t>perfor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mance</a:t>
            </a:r>
            <a:r>
              <a:rPr lang="en-US" sz="1200" kern="1200" dirty="0" smtClean="0">
                <a:solidFill>
                  <a:schemeClr val="tx1"/>
                </a:solidFill>
                <a:effectLst/>
                <a:latin typeface="+mn-lt"/>
                <a:ea typeface="+mn-ea"/>
                <a:cs typeface="+mn-cs"/>
              </a:rPr>
              <a:t> spectrum is always shown in red, and the top end is always green.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55</a:t>
            </a:fld>
            <a:endParaRPr lang="en-US"/>
          </a:p>
        </p:txBody>
      </p:sp>
    </p:spTree>
    <p:extLst>
      <p:ext uri="{BB962C8B-B14F-4D97-AF65-F5344CB8AC3E}">
        <p14:creationId xmlns:p14="http://schemas.microsoft.com/office/powerpoint/2010/main" val="2953220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6-41. (Continued)</a:t>
            </a:r>
            <a:endParaRPr lang="en-US" dirty="0" smtClean="0"/>
          </a:p>
          <a:p>
            <a:r>
              <a:rPr lang="en-US" sz="1200" kern="1200" dirty="0" smtClean="0">
                <a:solidFill>
                  <a:schemeClr val="tx1"/>
                </a:solidFill>
                <a:effectLst/>
                <a:latin typeface="+mn-lt"/>
                <a:ea typeface="+mn-ea"/>
                <a:cs typeface="+mn-cs"/>
              </a:rPr>
              <a:t>Nike+ </a:t>
            </a:r>
            <a:r>
              <a:rPr lang="en-US" sz="1200" kern="1200" dirty="0" err="1" smtClean="0">
                <a:solidFill>
                  <a:schemeClr val="tx1"/>
                </a:solidFill>
                <a:effectLst/>
                <a:latin typeface="+mn-lt"/>
                <a:ea typeface="+mn-ea"/>
                <a:cs typeface="+mn-cs"/>
              </a:rPr>
              <a:t>FuelBand</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clean and clear data visualizations throughout </a:t>
            </a:r>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56</a:t>
            </a:fld>
            <a:endParaRPr lang="en-US"/>
          </a:p>
        </p:txBody>
      </p:sp>
    </p:spTree>
    <p:extLst>
      <p:ext uri="{BB962C8B-B14F-4D97-AF65-F5344CB8AC3E}">
        <p14:creationId xmlns:p14="http://schemas.microsoft.com/office/powerpoint/2010/main" val="2487240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6-42. </a:t>
            </a:r>
            <a:endParaRPr lang="en-US" dirty="0" smtClean="0"/>
          </a:p>
          <a:p>
            <a:r>
              <a:rPr lang="en-US" sz="1200" kern="1200" dirty="0" err="1" smtClean="0">
                <a:solidFill>
                  <a:schemeClr val="tx1"/>
                </a:solidFill>
                <a:effectLst/>
                <a:latin typeface="+mn-lt"/>
                <a:ea typeface="+mn-ea"/>
                <a:cs typeface="+mn-cs"/>
              </a:rPr>
              <a:t>Weathertron</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well-designed, simple, and intuitive data visualizations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Weathertron</a:t>
            </a:r>
            <a:r>
              <a:rPr lang="en-US" sz="1200" kern="1200" dirty="0" smtClean="0">
                <a:solidFill>
                  <a:schemeClr val="tx1"/>
                </a:solidFill>
                <a:effectLst/>
                <a:latin typeface="+mn-lt"/>
                <a:ea typeface="+mn-ea"/>
                <a:cs typeface="+mn-cs"/>
              </a:rPr>
              <a:t> is another fine example of well-designed data visual- </a:t>
            </a:r>
            <a:r>
              <a:rPr lang="en-US" sz="1200" kern="1200" dirty="0" err="1" smtClean="0">
                <a:solidFill>
                  <a:schemeClr val="tx1"/>
                </a:solidFill>
                <a:effectLst/>
                <a:latin typeface="+mn-lt"/>
                <a:ea typeface="+mn-ea"/>
                <a:cs typeface="+mn-cs"/>
              </a:rPr>
              <a:t>ization</a:t>
            </a:r>
            <a:r>
              <a:rPr lang="en-US" sz="1200" kern="1200" dirty="0" smtClean="0">
                <a:solidFill>
                  <a:schemeClr val="tx1"/>
                </a:solidFill>
                <a:effectLst/>
                <a:latin typeface="+mn-lt"/>
                <a:ea typeface="+mn-ea"/>
                <a:cs typeface="+mn-cs"/>
              </a:rPr>
              <a:t>. While the first-time tutorial experience could benefit from a redesign featuring embedded invitations (as outlined in Chapter 8), the app UX itself is simple and intuitive. </a:t>
            </a:r>
            <a:r>
              <a:rPr lang="en-US" sz="1200" kern="1200" smtClean="0">
                <a:solidFill>
                  <a:schemeClr val="tx1"/>
                </a:solidFill>
                <a:effectLst/>
                <a:latin typeface="+mn-lt"/>
                <a:ea typeface="+mn-ea"/>
                <a:cs typeface="+mn-cs"/>
              </a:rPr>
              <a:t>The compact bar chart in the drawer accessed at lower right, for example, is the perfect way to show the highs and lows for the seven-day forecast. </a:t>
            </a:r>
            <a:endParaRPr lang="en-US"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57</a:t>
            </a:fld>
            <a:endParaRPr lang="en-US"/>
          </a:p>
        </p:txBody>
      </p:sp>
    </p:spTree>
    <p:extLst>
      <p:ext uri="{BB962C8B-B14F-4D97-AF65-F5344CB8AC3E}">
        <p14:creationId xmlns:p14="http://schemas.microsoft.com/office/powerpoint/2010/main" val="2819667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6-42. (Continued)</a:t>
            </a:r>
            <a:endParaRPr lang="en-US" dirty="0" smtClean="0"/>
          </a:p>
          <a:p>
            <a:r>
              <a:rPr lang="en-US" sz="1200" kern="1200" dirty="0" err="1" smtClean="0">
                <a:solidFill>
                  <a:schemeClr val="tx1"/>
                </a:solidFill>
                <a:effectLst/>
                <a:latin typeface="+mn-lt"/>
                <a:ea typeface="+mn-ea"/>
                <a:cs typeface="+mn-cs"/>
              </a:rPr>
              <a:t>Weathertron</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well-designed, simple, and intuitive data visualizations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58</a:t>
            </a:fld>
            <a:endParaRPr lang="en-US"/>
          </a:p>
        </p:txBody>
      </p:sp>
    </p:spTree>
    <p:extLst>
      <p:ext uri="{BB962C8B-B14F-4D97-AF65-F5344CB8AC3E}">
        <p14:creationId xmlns:p14="http://schemas.microsoft.com/office/powerpoint/2010/main" val="28610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6-3. </a:t>
            </a:r>
            <a:endParaRPr lang="en-US" dirty="0" smtClean="0"/>
          </a:p>
          <a:p>
            <a:r>
              <a:rPr lang="en-US" sz="1200" kern="1200" dirty="0" smtClean="0">
                <a:solidFill>
                  <a:schemeClr val="tx1"/>
                </a:solidFill>
                <a:effectLst/>
                <a:latin typeface="+mn-lt"/>
                <a:ea typeface="+mn-ea"/>
                <a:cs typeface="+mn-cs"/>
              </a:rPr>
              <a:t>Simplicity rules: donut chart in </a:t>
            </a:r>
            <a:r>
              <a:rPr lang="en-US" sz="1200" kern="1200" dirty="0" err="1" smtClean="0">
                <a:solidFill>
                  <a:schemeClr val="tx1"/>
                </a:solidFill>
                <a:effectLst/>
                <a:latin typeface="+mn-lt"/>
                <a:ea typeface="+mn-ea"/>
                <a:cs typeface="+mn-cs"/>
              </a:rPr>
              <a:t>Trulia</a:t>
            </a:r>
            <a:r>
              <a:rPr lang="en-US" sz="1200" kern="1200" dirty="0" smtClean="0">
                <a:solidFill>
                  <a:schemeClr val="tx1"/>
                </a:solidFill>
                <a:effectLst/>
                <a:latin typeface="+mn-lt"/>
                <a:ea typeface="+mn-ea"/>
                <a:cs typeface="+mn-cs"/>
              </a:rPr>
              <a:t> for Android and line chart in Zillow Mortgage Calculator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5</a:t>
            </a:fld>
            <a:endParaRPr lang="en-US"/>
          </a:p>
        </p:txBody>
      </p:sp>
    </p:spTree>
    <p:extLst>
      <p:ext uri="{BB962C8B-B14F-4D97-AF65-F5344CB8AC3E}">
        <p14:creationId xmlns:p14="http://schemas.microsoft.com/office/powerpoint/2010/main" val="1056807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6-4. </a:t>
            </a:r>
            <a:endParaRPr lang="en-US" dirty="0" smtClean="0"/>
          </a:p>
          <a:p>
            <a:r>
              <a:rPr lang="en-US" sz="1200" kern="1200" dirty="0" smtClean="0">
                <a:solidFill>
                  <a:schemeClr val="tx1"/>
                </a:solidFill>
                <a:effectLst/>
                <a:latin typeface="+mn-lt"/>
                <a:ea typeface="+mn-ea"/>
                <a:cs typeface="+mn-cs"/>
              </a:rPr>
              <a:t>1Weather for Android: missing legend on left, added legend on right </a:t>
            </a:r>
            <a:endParaRPr lang="en-US" dirty="0" smtClean="0"/>
          </a:p>
          <a:p>
            <a:endParaRPr lang="en-US" dirty="0" smtClean="0"/>
          </a:p>
          <a:p>
            <a:r>
              <a:rPr lang="en-US" sz="1200" kern="1200" dirty="0" smtClean="0">
                <a:solidFill>
                  <a:schemeClr val="tx1"/>
                </a:solidFill>
                <a:effectLst/>
                <a:latin typeface="+mn-lt"/>
                <a:ea typeface="+mn-ea"/>
                <a:cs typeface="+mn-cs"/>
              </a:rPr>
              <a:t>For instance, in testing the chart from 1Weather for Android, questions I might ask the participant would include: </a:t>
            </a:r>
            <a:endParaRPr lang="en-US" dirty="0" smtClean="0"/>
          </a:p>
          <a:p>
            <a:r>
              <a:rPr lang="en-US" sz="1200" kern="1200" dirty="0" smtClean="0">
                <a:solidFill>
                  <a:schemeClr val="tx1"/>
                </a:solidFill>
                <a:effectLst/>
                <a:latin typeface="Wingdings"/>
                <a:ea typeface="+mn-ea"/>
                <a:cs typeface="+mn-cs"/>
              </a:rPr>
              <a:t>{ </a:t>
            </a:r>
            <a:r>
              <a:rPr lang="en-US" sz="1200" kern="1200" dirty="0" smtClean="0">
                <a:solidFill>
                  <a:schemeClr val="tx1"/>
                </a:solidFill>
                <a:effectLst/>
                <a:latin typeface="+mn-lt"/>
                <a:ea typeface="+mn-ea"/>
                <a:cs typeface="+mn-cs"/>
              </a:rPr>
              <a:t>What time period does this chart cover?</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Wingdings"/>
                <a:ea typeface="+mn-ea"/>
                <a:cs typeface="+mn-cs"/>
              </a:rPr>
              <a:t>{ </a:t>
            </a:r>
            <a:r>
              <a:rPr lang="en-US" sz="1200" kern="1200" dirty="0" smtClean="0">
                <a:solidFill>
                  <a:schemeClr val="tx1"/>
                </a:solidFill>
                <a:effectLst/>
                <a:latin typeface="+mn-lt"/>
                <a:ea typeface="+mn-ea"/>
                <a:cs typeface="+mn-cs"/>
              </a:rPr>
              <a:t>What was the chance of rain on Friday? What about on </a:t>
            </a:r>
            <a:endParaRPr lang="en-US" dirty="0" smtClean="0"/>
          </a:p>
          <a:p>
            <a:r>
              <a:rPr lang="en-US" sz="1200" kern="1200" dirty="0" smtClean="0">
                <a:solidFill>
                  <a:schemeClr val="tx1"/>
                </a:solidFill>
                <a:effectLst/>
                <a:latin typeface="+mn-lt"/>
                <a:ea typeface="+mn-ea"/>
                <a:cs typeface="+mn-cs"/>
              </a:rPr>
              <a:t>Monday?</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Wingdings"/>
                <a:ea typeface="+mn-ea"/>
                <a:cs typeface="+mn-cs"/>
              </a:rPr>
              <a:t>{ </a:t>
            </a:r>
            <a:r>
              <a:rPr lang="en-US" sz="1200" kern="1200" dirty="0" smtClean="0">
                <a:solidFill>
                  <a:schemeClr val="tx1"/>
                </a:solidFill>
                <a:effectLst/>
                <a:latin typeface="+mn-lt"/>
                <a:ea typeface="+mn-ea"/>
                <a:cs typeface="+mn-cs"/>
              </a:rPr>
              <a:t>Which day this week will be the hottest? The coolest? </a:t>
            </a:r>
            <a:endParaRPr lang="en-US" dirty="0" smtClean="0"/>
          </a:p>
          <a:p>
            <a:r>
              <a:rPr lang="en-US" sz="1200" kern="1200" dirty="0" smtClean="0">
                <a:solidFill>
                  <a:schemeClr val="tx1"/>
                </a:solidFill>
                <a:effectLst/>
                <a:latin typeface="+mn-lt"/>
                <a:ea typeface="+mn-ea"/>
                <a:cs typeface="+mn-cs"/>
              </a:rPr>
              <a:t>During testing, it would probably become apparent that </a:t>
            </a:r>
            <a:r>
              <a:rPr lang="en-US" sz="1200" kern="1200" dirty="0" err="1" smtClean="0">
                <a:solidFill>
                  <a:schemeClr val="tx1"/>
                </a:solidFill>
                <a:effectLst/>
                <a:latin typeface="+mn-lt"/>
                <a:ea typeface="+mn-ea"/>
                <a:cs typeface="+mn-cs"/>
              </a:rPr>
              <a:t>partici</a:t>
            </a:r>
            <a:r>
              <a:rPr lang="en-US" sz="1200" kern="1200" dirty="0" smtClean="0">
                <a:solidFill>
                  <a:schemeClr val="tx1"/>
                </a:solidFill>
                <a:effectLst/>
                <a:latin typeface="+mn-lt"/>
                <a:ea typeface="+mn-ea"/>
                <a:cs typeface="+mn-cs"/>
              </a:rPr>
              <a:t>- pants are unsure of the difference between the solid line and the dashed line. A simple label change could remedy this, but test again to be sure. I like to sketch along as participants respond (or ask the participants to sketch) during test sessions and iterate on the chart design until they can answer all the questions correctly.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7</a:t>
            </a:fld>
            <a:endParaRPr lang="en-US"/>
          </a:p>
        </p:txBody>
      </p:sp>
    </p:spTree>
    <p:extLst>
      <p:ext uri="{BB962C8B-B14F-4D97-AF65-F5344CB8AC3E}">
        <p14:creationId xmlns:p14="http://schemas.microsoft.com/office/powerpoint/2010/main" val="2706411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6-5. </a:t>
            </a:r>
            <a:endParaRPr lang="en-US" dirty="0" smtClean="0"/>
          </a:p>
          <a:p>
            <a:r>
              <a:rPr lang="en-US" sz="1200" kern="1200" dirty="0" smtClean="0">
                <a:solidFill>
                  <a:schemeClr val="tx1"/>
                </a:solidFill>
                <a:effectLst/>
                <a:latin typeface="+mn-lt"/>
                <a:ea typeface="+mn-ea"/>
                <a:cs typeface="+mn-cs"/>
              </a:rPr>
              <a:t>Fidelity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StockPlus</a:t>
            </a:r>
            <a:r>
              <a:rPr lang="en-US" sz="1200" kern="1200" dirty="0" smtClean="0">
                <a:solidFill>
                  <a:schemeClr val="tx1"/>
                </a:solidFill>
                <a:effectLst/>
                <a:latin typeface="+mn-lt"/>
                <a:ea typeface="+mn-ea"/>
                <a:cs typeface="+mn-cs"/>
              </a:rPr>
              <a:t> for Windows Phone: time period filtering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10</a:t>
            </a:fld>
            <a:endParaRPr lang="en-US"/>
          </a:p>
        </p:txBody>
      </p:sp>
    </p:spTree>
    <p:extLst>
      <p:ext uri="{BB962C8B-B14F-4D97-AF65-F5344CB8AC3E}">
        <p14:creationId xmlns:p14="http://schemas.microsoft.com/office/powerpoint/2010/main" val="2544436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6-6. </a:t>
            </a:r>
            <a:endParaRPr lang="en-US" dirty="0" smtClean="0"/>
          </a:p>
          <a:p>
            <a:r>
              <a:rPr lang="en-US" sz="1200" kern="1200" dirty="0" smtClean="0">
                <a:solidFill>
                  <a:schemeClr val="tx1"/>
                </a:solidFill>
                <a:effectLst/>
                <a:latin typeface="+mn-lt"/>
                <a:ea typeface="+mn-ea"/>
                <a:cs typeface="+mn-cs"/>
              </a:rPr>
              <a:t>Two generations of </a:t>
            </a:r>
            <a:r>
              <a:rPr lang="en-US" sz="1200" kern="1200" dirty="0" err="1" smtClean="0">
                <a:solidFill>
                  <a:schemeClr val="tx1"/>
                </a:solidFill>
                <a:effectLst/>
                <a:latin typeface="+mn-lt"/>
                <a:ea typeface="+mn-ea"/>
                <a:cs typeface="+mn-cs"/>
              </a:rPr>
              <a:t>Chaikin</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filter controls are still hard to see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11</a:t>
            </a:fld>
            <a:endParaRPr lang="en-US"/>
          </a:p>
        </p:txBody>
      </p:sp>
    </p:spTree>
    <p:extLst>
      <p:ext uri="{BB962C8B-B14F-4D97-AF65-F5344CB8AC3E}">
        <p14:creationId xmlns:p14="http://schemas.microsoft.com/office/powerpoint/2010/main" val="72618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6-7. </a:t>
            </a:r>
            <a:endParaRPr lang="en-US" dirty="0" smtClean="0"/>
          </a:p>
          <a:p>
            <a:r>
              <a:rPr lang="en-US" sz="1200" kern="1200" dirty="0" err="1" smtClean="0">
                <a:solidFill>
                  <a:schemeClr val="tx1"/>
                </a:solidFill>
                <a:effectLst/>
                <a:latin typeface="+mn-lt"/>
                <a:ea typeface="+mn-ea"/>
                <a:cs typeface="+mn-cs"/>
              </a:rPr>
              <a:t>DailyBurn</a:t>
            </a:r>
            <a:r>
              <a:rPr lang="en-US" sz="1200" kern="1200" dirty="0" smtClean="0">
                <a:solidFill>
                  <a:schemeClr val="tx1"/>
                </a:solidFill>
                <a:effectLst/>
                <a:latin typeface="+mn-lt"/>
                <a:ea typeface="+mn-ea"/>
                <a:cs typeface="+mn-cs"/>
              </a:rPr>
              <a:t> Tracker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tapping the chart reveals filters </a:t>
            </a:r>
            <a:endParaRPr lang="en-US" dirty="0" smtClean="0"/>
          </a:p>
          <a:p>
            <a:endParaRPr lang="en-US" dirty="0"/>
          </a:p>
        </p:txBody>
      </p:sp>
      <p:sp>
        <p:nvSpPr>
          <p:cNvPr id="4" name="Slide Number Placeholder 3"/>
          <p:cNvSpPr>
            <a:spLocks noGrp="1"/>
          </p:cNvSpPr>
          <p:nvPr>
            <p:ph type="sldNum" sz="quarter" idx="10"/>
          </p:nvPr>
        </p:nvSpPr>
        <p:spPr/>
        <p:txBody>
          <a:bodyPr/>
          <a:lstStyle/>
          <a:p>
            <a:fld id="{7A2A0553-9379-A247-B2E5-E6FFCE54428D}" type="slidenum">
              <a:rPr lang="en-US" smtClean="0"/>
              <a:t>12</a:t>
            </a:fld>
            <a:endParaRPr lang="en-US"/>
          </a:p>
        </p:txBody>
      </p:sp>
    </p:spTree>
    <p:extLst>
      <p:ext uri="{BB962C8B-B14F-4D97-AF65-F5344CB8AC3E}">
        <p14:creationId xmlns:p14="http://schemas.microsoft.com/office/powerpoint/2010/main" val="3229824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2ACE595-3B06-A041-9797-0B0120445281}" type="datetimeFigureOut">
              <a:rPr lang="en-US" smtClean="0"/>
              <a:t>10/25/17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98F5CD-BB20-3349-AF6A-F282477E595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CE595-3B06-A041-9797-0B0120445281}" type="datetimeFigureOut">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8F5CD-BB20-3349-AF6A-F282477E59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CE595-3B06-A041-9797-0B0120445281}" type="datetimeFigureOut">
              <a:rPr lang="en-US" smtClean="0"/>
              <a:t>10/25/17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98F5CD-BB20-3349-AF6A-F282477E59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ACE595-3B06-A041-9797-0B0120445281}" type="datetimeFigureOut">
              <a:rPr lang="en-US" smtClean="0"/>
              <a:t>10/25/17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98F5CD-BB20-3349-AF6A-F282477E59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2ACE595-3B06-A041-9797-0B0120445281}" type="datetimeFigureOut">
              <a:rPr lang="en-US" smtClean="0"/>
              <a:t>10/25/17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98F5CD-BB20-3349-AF6A-F282477E595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42ACE595-3B06-A041-9797-0B0120445281}" type="datetimeFigureOut">
              <a:rPr lang="en-US" smtClean="0"/>
              <a:t>10/25/17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698F5CD-BB20-3349-AF6A-F282477E59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2ACE595-3B06-A041-9797-0B0120445281}" type="datetimeFigureOut">
              <a:rPr lang="en-US" smtClean="0"/>
              <a:t>10/25/17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98F5CD-BB20-3349-AF6A-F282477E5955}"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2ACE595-3B06-A041-9797-0B0120445281}" type="datetimeFigureOut">
              <a:rPr lang="en-US" smtClean="0"/>
              <a:t>10/25/17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98F5CD-BB20-3349-AF6A-F282477E59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ACE595-3B06-A041-9797-0B0120445281}" type="datetimeFigureOut">
              <a:rPr lang="en-US" smtClean="0"/>
              <a:t>10/25/17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98F5CD-BB20-3349-AF6A-F282477E59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42ACE595-3B06-A041-9797-0B0120445281}" type="datetimeFigureOut">
              <a:rPr lang="en-US" smtClean="0"/>
              <a:t>10/25/17</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698F5CD-BB20-3349-AF6A-F282477E59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2ACE595-3B06-A041-9797-0B0120445281}" type="datetimeFigureOut">
              <a:rPr lang="en-US" smtClean="0"/>
              <a:t>10/25/17</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698F5CD-BB20-3349-AF6A-F282477E59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42ACE595-3B06-A041-9797-0B0120445281}" type="datetimeFigureOut">
              <a:rPr lang="en-US" smtClean="0"/>
              <a:t>10/25/17</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F698F5CD-BB20-3349-AF6A-F282477E5955}" type="slidenum">
              <a:rPr lang="en-US" smtClean="0"/>
              <a:t>‹#›</a:t>
            </a:fld>
            <a:endParaRPr lang="en-US"/>
          </a:p>
        </p:txBody>
      </p:sp>
    </p:spTree>
    <p:extLst>
      <p:ext uri="{BB962C8B-B14F-4D97-AF65-F5344CB8AC3E}">
        <p14:creationId xmlns:p14="http://schemas.microsoft.com/office/powerpoint/2010/main" val="7691461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it.ly/1fFcbGI"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1-17 at 1.10.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2" y="0"/>
            <a:ext cx="8157655" cy="6858000"/>
          </a:xfrm>
          <a:prstGeom prst="rect">
            <a:avLst/>
          </a:prstGeom>
        </p:spPr>
      </p:pic>
    </p:spTree>
    <p:extLst>
      <p:ext uri="{BB962C8B-B14F-4D97-AF65-F5344CB8AC3E}">
        <p14:creationId xmlns:p14="http://schemas.microsoft.com/office/powerpoint/2010/main" val="229715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0.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56" y="0"/>
            <a:ext cx="8079288" cy="6858000"/>
          </a:xfrm>
          <a:prstGeom prst="rect">
            <a:avLst/>
          </a:prstGeom>
        </p:spPr>
      </p:pic>
    </p:spTree>
    <p:extLst>
      <p:ext uri="{BB962C8B-B14F-4D97-AF65-F5344CB8AC3E}">
        <p14:creationId xmlns:p14="http://schemas.microsoft.com/office/powerpoint/2010/main" val="2481471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0.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279400"/>
            <a:ext cx="8585200" cy="6299200"/>
          </a:xfrm>
          <a:prstGeom prst="rect">
            <a:avLst/>
          </a:prstGeom>
        </p:spPr>
      </p:pic>
    </p:spTree>
    <p:extLst>
      <p:ext uri="{BB962C8B-B14F-4D97-AF65-F5344CB8AC3E}">
        <p14:creationId xmlns:p14="http://schemas.microsoft.com/office/powerpoint/2010/main" val="321396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0.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650" y="95250"/>
            <a:ext cx="5854700" cy="6667500"/>
          </a:xfrm>
          <a:prstGeom prst="rect">
            <a:avLst/>
          </a:prstGeom>
        </p:spPr>
      </p:pic>
    </p:spTree>
    <p:extLst>
      <p:ext uri="{BB962C8B-B14F-4D97-AF65-F5344CB8AC3E}">
        <p14:creationId xmlns:p14="http://schemas.microsoft.com/office/powerpoint/2010/main" val="23885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0.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950" y="95250"/>
            <a:ext cx="5880100" cy="6667500"/>
          </a:xfrm>
          <a:prstGeom prst="rect">
            <a:avLst/>
          </a:prstGeom>
        </p:spPr>
      </p:pic>
    </p:spTree>
    <p:extLst>
      <p:ext uri="{BB962C8B-B14F-4D97-AF65-F5344CB8AC3E}">
        <p14:creationId xmlns:p14="http://schemas.microsoft.com/office/powerpoint/2010/main" val="205565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0.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650" y="101600"/>
            <a:ext cx="5854700" cy="6654800"/>
          </a:xfrm>
          <a:prstGeom prst="rect">
            <a:avLst/>
          </a:prstGeom>
        </p:spPr>
      </p:pic>
    </p:spTree>
    <p:extLst>
      <p:ext uri="{BB962C8B-B14F-4D97-AF65-F5344CB8AC3E}">
        <p14:creationId xmlns:p14="http://schemas.microsoft.com/office/powerpoint/2010/main" val="3885142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0.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9" y="0"/>
            <a:ext cx="5093563" cy="6858000"/>
          </a:xfrm>
          <a:prstGeom prst="rect">
            <a:avLst/>
          </a:prstGeom>
        </p:spPr>
      </p:pic>
    </p:spTree>
    <p:extLst>
      <p:ext uri="{BB962C8B-B14F-4D97-AF65-F5344CB8AC3E}">
        <p14:creationId xmlns:p14="http://schemas.microsoft.com/office/powerpoint/2010/main" val="251697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1.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0"/>
            <a:ext cx="7789333" cy="6858000"/>
          </a:xfrm>
          <a:prstGeom prst="rect">
            <a:avLst/>
          </a:prstGeom>
        </p:spPr>
      </p:pic>
    </p:spTree>
    <p:extLst>
      <p:ext uri="{BB962C8B-B14F-4D97-AF65-F5344CB8AC3E}">
        <p14:creationId xmlns:p14="http://schemas.microsoft.com/office/powerpoint/2010/main" val="293757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1.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90" y="0"/>
            <a:ext cx="7794820" cy="6858000"/>
          </a:xfrm>
          <a:prstGeom prst="rect">
            <a:avLst/>
          </a:prstGeom>
        </p:spPr>
      </p:pic>
    </p:spTree>
    <p:extLst>
      <p:ext uri="{BB962C8B-B14F-4D97-AF65-F5344CB8AC3E}">
        <p14:creationId xmlns:p14="http://schemas.microsoft.com/office/powerpoint/2010/main" val="1085901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1.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0"/>
            <a:ext cx="5829300" cy="6642100"/>
          </a:xfrm>
          <a:prstGeom prst="rect">
            <a:avLst/>
          </a:prstGeom>
        </p:spPr>
      </p:pic>
    </p:spTree>
    <p:extLst>
      <p:ext uri="{BB962C8B-B14F-4D97-AF65-F5344CB8AC3E}">
        <p14:creationId xmlns:p14="http://schemas.microsoft.com/office/powerpoint/2010/main" val="709432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1.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27" y="1055441"/>
            <a:ext cx="8302946" cy="4747119"/>
          </a:xfrm>
          <a:prstGeom prst="rect">
            <a:avLst/>
          </a:prstGeom>
        </p:spPr>
      </p:pic>
    </p:spTree>
    <p:extLst>
      <p:ext uri="{BB962C8B-B14F-4D97-AF65-F5344CB8AC3E}">
        <p14:creationId xmlns:p14="http://schemas.microsoft.com/office/powerpoint/2010/main" val="422691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tical Text Placeholder 3"/>
          <p:cNvSpPr>
            <a:spLocks noGrp="1"/>
          </p:cNvSpPr>
          <p:nvPr>
            <p:ph type="body" orient="vert" idx="1"/>
          </p:nvPr>
        </p:nvSpPr>
        <p:spPr>
          <a:xfrm rot="16200000">
            <a:off x="1468968" y="1054100"/>
            <a:ext cx="5748866" cy="7772402"/>
          </a:xfrm>
        </p:spPr>
        <p:txBody>
          <a:bodyPr/>
          <a:lstStyle/>
          <a:p>
            <a:r>
              <a:rPr lang="en-US" dirty="0"/>
              <a:t>Many of the guidelines and best practices for print and desktop chart design apply to mobile chart design as well. </a:t>
            </a:r>
          </a:p>
          <a:p>
            <a:endParaRPr lang="en-US" dirty="0"/>
          </a:p>
          <a:p>
            <a:r>
              <a:rPr lang="en-US" dirty="0"/>
              <a:t>It’s not easy to get it right.</a:t>
            </a:r>
          </a:p>
          <a:p>
            <a:endParaRPr lang="en-US" dirty="0"/>
          </a:p>
          <a:p>
            <a:r>
              <a:rPr lang="en-US" dirty="0"/>
              <a:t>At a minimum, the necessary information will include a chart title, clearly labeled axes, and the data. </a:t>
            </a:r>
          </a:p>
        </p:txBody>
      </p:sp>
    </p:spTree>
    <p:extLst>
      <p:ext uri="{BB962C8B-B14F-4D97-AF65-F5344CB8AC3E}">
        <p14:creationId xmlns:p14="http://schemas.microsoft.com/office/powerpoint/2010/main" val="1092886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1.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9" y="798431"/>
            <a:ext cx="9023062" cy="5261139"/>
          </a:xfrm>
          <a:prstGeom prst="rect">
            <a:avLst/>
          </a:prstGeom>
        </p:spPr>
      </p:pic>
    </p:spTree>
    <p:extLst>
      <p:ext uri="{BB962C8B-B14F-4D97-AF65-F5344CB8AC3E}">
        <p14:creationId xmlns:p14="http://schemas.microsoft.com/office/powerpoint/2010/main" val="380775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30" y="0"/>
            <a:ext cx="7841140" cy="6858000"/>
          </a:xfrm>
          <a:prstGeom prst="rect">
            <a:avLst/>
          </a:prstGeom>
        </p:spPr>
      </p:pic>
    </p:spTree>
    <p:extLst>
      <p:ext uri="{BB962C8B-B14F-4D97-AF65-F5344CB8AC3E}">
        <p14:creationId xmlns:p14="http://schemas.microsoft.com/office/powerpoint/2010/main" val="2050978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85" y="0"/>
            <a:ext cx="7806830" cy="6858000"/>
          </a:xfrm>
          <a:prstGeom prst="rect">
            <a:avLst/>
          </a:prstGeom>
        </p:spPr>
      </p:pic>
    </p:spTree>
    <p:extLst>
      <p:ext uri="{BB962C8B-B14F-4D97-AF65-F5344CB8AC3E}">
        <p14:creationId xmlns:p14="http://schemas.microsoft.com/office/powerpoint/2010/main" val="342329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3541" y="1209457"/>
            <a:ext cx="7136781" cy="1846659"/>
          </a:xfrm>
          <a:prstGeom prst="rect">
            <a:avLst/>
          </a:prstGeom>
          <a:noFill/>
        </p:spPr>
        <p:txBody>
          <a:bodyPr wrap="square" rtlCol="0">
            <a:spAutoFit/>
          </a:bodyPr>
          <a:lstStyle/>
          <a:p>
            <a:r>
              <a:rPr lang="en-US" sz="2400" dirty="0"/>
              <a:t>Drill Down </a:t>
            </a:r>
            <a:endParaRPr lang="en-US" sz="2400" dirty="0" smtClean="0"/>
          </a:p>
          <a:p>
            <a:endParaRPr lang="en-US" dirty="0" smtClean="0"/>
          </a:p>
          <a:p>
            <a:r>
              <a:rPr lang="en-US" dirty="0"/>
              <a:t>The Data Point Details pattern is usually sufficient for showing a bit more information in context. But sometimes users need to explore the data more deeply. That’s when the Drill Down pattern can be useful. </a:t>
            </a:r>
            <a:endParaRPr lang="en-US" dirty="0" smtClean="0"/>
          </a:p>
          <a:p>
            <a:endParaRPr lang="en-US" dirty="0"/>
          </a:p>
        </p:txBody>
      </p:sp>
    </p:spTree>
    <p:extLst>
      <p:ext uri="{BB962C8B-B14F-4D97-AF65-F5344CB8AC3E}">
        <p14:creationId xmlns:p14="http://schemas.microsoft.com/office/powerpoint/2010/main" val="649467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2.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3647"/>
            <a:ext cx="9144000" cy="5310707"/>
          </a:xfrm>
          <a:prstGeom prst="rect">
            <a:avLst/>
          </a:prstGeom>
        </p:spPr>
      </p:pic>
    </p:spTree>
    <p:extLst>
      <p:ext uri="{BB962C8B-B14F-4D97-AF65-F5344CB8AC3E}">
        <p14:creationId xmlns:p14="http://schemas.microsoft.com/office/powerpoint/2010/main" val="1271658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2.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895350"/>
            <a:ext cx="8712200" cy="5067300"/>
          </a:xfrm>
          <a:prstGeom prst="rect">
            <a:avLst/>
          </a:prstGeom>
        </p:spPr>
      </p:pic>
    </p:spTree>
    <p:extLst>
      <p:ext uri="{BB962C8B-B14F-4D97-AF65-F5344CB8AC3E}">
        <p14:creationId xmlns:p14="http://schemas.microsoft.com/office/powerpoint/2010/main" val="598401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300" y="1738595"/>
            <a:ext cx="5987638" cy="1569660"/>
          </a:xfrm>
          <a:prstGeom prst="rect">
            <a:avLst/>
          </a:prstGeom>
          <a:noFill/>
        </p:spPr>
        <p:txBody>
          <a:bodyPr wrap="square" rtlCol="0">
            <a:spAutoFit/>
          </a:bodyPr>
          <a:lstStyle/>
          <a:p>
            <a:r>
              <a:rPr lang="en-US" sz="2400" dirty="0"/>
              <a:t>Overview plus Data</a:t>
            </a:r>
            <a:r>
              <a:rPr lang="en-US" dirty="0"/>
              <a:t> </a:t>
            </a:r>
            <a:endParaRPr lang="en-US" dirty="0" smtClean="0"/>
          </a:p>
          <a:p>
            <a:endParaRPr lang="en-US" dirty="0" smtClean="0"/>
          </a:p>
          <a:p>
            <a:r>
              <a:rPr lang="en-US" dirty="0" smtClean="0"/>
              <a:t>This </a:t>
            </a:r>
            <a:r>
              <a:rPr lang="en-US" dirty="0"/>
              <a:t>is one of the chart patterns that has evolved the most in the past </a:t>
            </a:r>
            <a:r>
              <a:rPr lang="en-US" dirty="0" smtClean="0"/>
              <a:t>couple </a:t>
            </a:r>
            <a:r>
              <a:rPr lang="en-US" dirty="0"/>
              <a:t>of years. </a:t>
            </a:r>
            <a:endParaRPr lang="en-US" dirty="0" smtClean="0"/>
          </a:p>
          <a:p>
            <a:endParaRPr lang="en-US" dirty="0"/>
          </a:p>
        </p:txBody>
      </p:sp>
    </p:spTree>
    <p:extLst>
      <p:ext uri="{BB962C8B-B14F-4D97-AF65-F5344CB8AC3E}">
        <p14:creationId xmlns:p14="http://schemas.microsoft.com/office/powerpoint/2010/main" val="145988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2.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82" y="0"/>
            <a:ext cx="7858836" cy="6858000"/>
          </a:xfrm>
          <a:prstGeom prst="rect">
            <a:avLst/>
          </a:prstGeom>
        </p:spPr>
      </p:pic>
    </p:spTree>
    <p:extLst>
      <p:ext uri="{BB962C8B-B14F-4D97-AF65-F5344CB8AC3E}">
        <p14:creationId xmlns:p14="http://schemas.microsoft.com/office/powerpoint/2010/main" val="2390836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2.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60" y="0"/>
            <a:ext cx="8049680" cy="6858000"/>
          </a:xfrm>
          <a:prstGeom prst="rect">
            <a:avLst/>
          </a:prstGeom>
        </p:spPr>
      </p:pic>
    </p:spTree>
    <p:extLst>
      <p:ext uri="{BB962C8B-B14F-4D97-AF65-F5344CB8AC3E}">
        <p14:creationId xmlns:p14="http://schemas.microsoft.com/office/powerpoint/2010/main" val="4146240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2.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3" y="0"/>
            <a:ext cx="8486775" cy="6858000"/>
          </a:xfrm>
          <a:prstGeom prst="rect">
            <a:avLst/>
          </a:prstGeom>
        </p:spPr>
      </p:pic>
    </p:spTree>
    <p:extLst>
      <p:ext uri="{BB962C8B-B14F-4D97-AF65-F5344CB8AC3E}">
        <p14:creationId xmlns:p14="http://schemas.microsoft.com/office/powerpoint/2010/main" val="4049857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2.5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04" y="0"/>
            <a:ext cx="7969792" cy="6858000"/>
          </a:xfrm>
          <a:prstGeom prst="rect">
            <a:avLst/>
          </a:prstGeom>
        </p:spPr>
      </p:pic>
    </p:spTree>
    <p:extLst>
      <p:ext uri="{BB962C8B-B14F-4D97-AF65-F5344CB8AC3E}">
        <p14:creationId xmlns:p14="http://schemas.microsoft.com/office/powerpoint/2010/main" val="3844152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3.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298450"/>
            <a:ext cx="8064500" cy="6261100"/>
          </a:xfrm>
          <a:prstGeom prst="rect">
            <a:avLst/>
          </a:prstGeom>
        </p:spPr>
      </p:pic>
    </p:spTree>
    <p:extLst>
      <p:ext uri="{BB962C8B-B14F-4D97-AF65-F5344CB8AC3E}">
        <p14:creationId xmlns:p14="http://schemas.microsoft.com/office/powerpoint/2010/main" val="3902899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3.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21" y="0"/>
            <a:ext cx="7807759" cy="6858000"/>
          </a:xfrm>
          <a:prstGeom prst="rect">
            <a:avLst/>
          </a:prstGeom>
        </p:spPr>
      </p:pic>
    </p:spTree>
    <p:extLst>
      <p:ext uri="{BB962C8B-B14F-4D97-AF65-F5344CB8AC3E}">
        <p14:creationId xmlns:p14="http://schemas.microsoft.com/office/powerpoint/2010/main" val="185101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3.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27" y="0"/>
            <a:ext cx="8093146" cy="6858000"/>
          </a:xfrm>
          <a:prstGeom prst="rect">
            <a:avLst/>
          </a:prstGeom>
        </p:spPr>
      </p:pic>
    </p:spTree>
    <p:extLst>
      <p:ext uri="{BB962C8B-B14F-4D97-AF65-F5344CB8AC3E}">
        <p14:creationId xmlns:p14="http://schemas.microsoft.com/office/powerpoint/2010/main" val="479827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3.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46" y="0"/>
            <a:ext cx="7788108" cy="6858000"/>
          </a:xfrm>
          <a:prstGeom prst="rect">
            <a:avLst/>
          </a:prstGeom>
        </p:spPr>
      </p:pic>
    </p:spTree>
    <p:extLst>
      <p:ext uri="{BB962C8B-B14F-4D97-AF65-F5344CB8AC3E}">
        <p14:creationId xmlns:p14="http://schemas.microsoft.com/office/powerpoint/2010/main" val="938721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3.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12" y="0"/>
            <a:ext cx="7816377" cy="6858000"/>
          </a:xfrm>
          <a:prstGeom prst="rect">
            <a:avLst/>
          </a:prstGeom>
        </p:spPr>
      </p:pic>
    </p:spTree>
    <p:extLst>
      <p:ext uri="{BB962C8B-B14F-4D97-AF65-F5344CB8AC3E}">
        <p14:creationId xmlns:p14="http://schemas.microsoft.com/office/powerpoint/2010/main" val="1822314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3.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42" y="0"/>
            <a:ext cx="7824716" cy="6858000"/>
          </a:xfrm>
          <a:prstGeom prst="rect">
            <a:avLst/>
          </a:prstGeom>
        </p:spPr>
      </p:pic>
    </p:spTree>
    <p:extLst>
      <p:ext uri="{BB962C8B-B14F-4D97-AF65-F5344CB8AC3E}">
        <p14:creationId xmlns:p14="http://schemas.microsoft.com/office/powerpoint/2010/main" val="4088612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42" y="0"/>
            <a:ext cx="7824716" cy="6858000"/>
          </a:xfrm>
          <a:prstGeom prst="rect">
            <a:avLst/>
          </a:prstGeom>
        </p:spPr>
      </p:pic>
    </p:spTree>
    <p:extLst>
      <p:ext uri="{BB962C8B-B14F-4D97-AF65-F5344CB8AC3E}">
        <p14:creationId xmlns:p14="http://schemas.microsoft.com/office/powerpoint/2010/main" val="3507882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3.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15" y="0"/>
            <a:ext cx="7801970" cy="6858000"/>
          </a:xfrm>
          <a:prstGeom prst="rect">
            <a:avLst/>
          </a:prstGeom>
        </p:spPr>
      </p:pic>
    </p:spTree>
    <p:extLst>
      <p:ext uri="{BB962C8B-B14F-4D97-AF65-F5344CB8AC3E}">
        <p14:creationId xmlns:p14="http://schemas.microsoft.com/office/powerpoint/2010/main" val="429485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8661" y="1164103"/>
            <a:ext cx="7514788" cy="4062651"/>
          </a:xfrm>
          <a:prstGeom prst="rect">
            <a:avLst/>
          </a:prstGeom>
          <a:noFill/>
        </p:spPr>
        <p:txBody>
          <a:bodyPr wrap="square" rtlCol="0">
            <a:spAutoFit/>
          </a:bodyPr>
          <a:lstStyle/>
          <a:p>
            <a:r>
              <a:rPr lang="en-US" sz="2400" dirty="0"/>
              <a:t>Zoom </a:t>
            </a:r>
            <a:endParaRPr lang="en-US" sz="2400" dirty="0" smtClean="0"/>
          </a:p>
          <a:p>
            <a:endParaRPr lang="en-US" dirty="0" smtClean="0"/>
          </a:p>
          <a:p>
            <a:r>
              <a:rPr lang="en-US" dirty="0"/>
              <a:t>A chart might be only one of many elements on the screen, making it difficult to read. It is common practice to invite the user to rotate her phone to get a full-screen, landscape view. </a:t>
            </a:r>
            <a:endParaRPr lang="en-US" dirty="0" smtClean="0"/>
          </a:p>
          <a:p>
            <a:endParaRPr lang="en-US" dirty="0"/>
          </a:p>
          <a:p>
            <a:r>
              <a:rPr lang="en-US" dirty="0" smtClean="0"/>
              <a:t>The </a:t>
            </a:r>
            <a:r>
              <a:rPr lang="en-US" dirty="0"/>
              <a:t>title and navigation </a:t>
            </a:r>
            <a:r>
              <a:rPr lang="en-US" dirty="0" smtClean="0"/>
              <a:t>elements </a:t>
            </a:r>
            <a:r>
              <a:rPr lang="en-US" dirty="0"/>
              <a:t>are typically hidden to give the chart as much space as possible. </a:t>
            </a:r>
            <a:endParaRPr lang="en-US" dirty="0" smtClean="0"/>
          </a:p>
          <a:p>
            <a:endParaRPr lang="en-US" dirty="0"/>
          </a:p>
          <a:p>
            <a:r>
              <a:rPr lang="en-US" dirty="0" smtClean="0"/>
              <a:t>Rotating </a:t>
            </a:r>
            <a:r>
              <a:rPr lang="en-US" dirty="0"/>
              <a:t>the device back to portrait mode restores the navigation and other controls. </a:t>
            </a:r>
            <a:endParaRPr lang="en-US" dirty="0" smtClean="0"/>
          </a:p>
          <a:p>
            <a:endParaRPr lang="en-US" dirty="0" smtClean="0"/>
          </a:p>
          <a:p>
            <a:r>
              <a:rPr lang="en-US" dirty="0"/>
              <a:t>It is important to provide an invitation to rotate the device for the immersive chart view. </a:t>
            </a:r>
          </a:p>
        </p:txBody>
      </p:sp>
    </p:spTree>
    <p:extLst>
      <p:ext uri="{BB962C8B-B14F-4D97-AF65-F5344CB8AC3E}">
        <p14:creationId xmlns:p14="http://schemas.microsoft.com/office/powerpoint/2010/main" val="18469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4.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901700"/>
            <a:ext cx="8712200" cy="5054600"/>
          </a:xfrm>
          <a:prstGeom prst="rect">
            <a:avLst/>
          </a:prstGeom>
        </p:spPr>
      </p:pic>
    </p:spTree>
    <p:extLst>
      <p:ext uri="{BB962C8B-B14F-4D97-AF65-F5344CB8AC3E}">
        <p14:creationId xmlns:p14="http://schemas.microsoft.com/office/powerpoint/2010/main" val="3660472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2.59.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69" y="0"/>
            <a:ext cx="7774663" cy="6858000"/>
          </a:xfrm>
          <a:prstGeom prst="rect">
            <a:avLst/>
          </a:prstGeom>
        </p:spPr>
      </p:pic>
    </p:spTree>
    <p:extLst>
      <p:ext uri="{BB962C8B-B14F-4D97-AF65-F5344CB8AC3E}">
        <p14:creationId xmlns:p14="http://schemas.microsoft.com/office/powerpoint/2010/main" val="2792628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4.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96" y="0"/>
            <a:ext cx="7870209" cy="6858000"/>
          </a:xfrm>
          <a:prstGeom prst="rect">
            <a:avLst/>
          </a:prstGeom>
        </p:spPr>
      </p:pic>
    </p:spTree>
    <p:extLst>
      <p:ext uri="{BB962C8B-B14F-4D97-AF65-F5344CB8AC3E}">
        <p14:creationId xmlns:p14="http://schemas.microsoft.com/office/powerpoint/2010/main" val="1246432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933450"/>
            <a:ext cx="8724900" cy="4991100"/>
          </a:xfrm>
          <a:prstGeom prst="rect">
            <a:avLst/>
          </a:prstGeom>
        </p:spPr>
      </p:pic>
    </p:spTree>
    <p:extLst>
      <p:ext uri="{BB962C8B-B14F-4D97-AF65-F5344CB8AC3E}">
        <p14:creationId xmlns:p14="http://schemas.microsoft.com/office/powerpoint/2010/main" val="1194416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4.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895350"/>
            <a:ext cx="8737600" cy="5067300"/>
          </a:xfrm>
          <a:prstGeom prst="rect">
            <a:avLst/>
          </a:prstGeom>
        </p:spPr>
      </p:pic>
    </p:spTree>
    <p:extLst>
      <p:ext uri="{BB962C8B-B14F-4D97-AF65-F5344CB8AC3E}">
        <p14:creationId xmlns:p14="http://schemas.microsoft.com/office/powerpoint/2010/main" val="4242674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3541" y="1360640"/>
            <a:ext cx="6894856" cy="2677656"/>
          </a:xfrm>
          <a:prstGeom prst="rect">
            <a:avLst/>
          </a:prstGeom>
          <a:noFill/>
        </p:spPr>
        <p:txBody>
          <a:bodyPr wrap="square" rtlCol="0">
            <a:spAutoFit/>
          </a:bodyPr>
          <a:lstStyle/>
          <a:p>
            <a:r>
              <a:rPr lang="en-US" sz="2400" dirty="0" err="1"/>
              <a:t>Sparklines</a:t>
            </a:r>
            <a:r>
              <a:rPr lang="en-US" dirty="0"/>
              <a:t> </a:t>
            </a:r>
            <a:endParaRPr lang="en-US" dirty="0" smtClean="0"/>
          </a:p>
          <a:p>
            <a:endParaRPr lang="en-US" dirty="0" smtClean="0"/>
          </a:p>
          <a:p>
            <a:r>
              <a:rPr lang="en-US" dirty="0"/>
              <a:t>The Sparkline, also called a </a:t>
            </a:r>
            <a:r>
              <a:rPr lang="en-US" dirty="0" err="1"/>
              <a:t>microchart</a:t>
            </a:r>
            <a:r>
              <a:rPr lang="en-US" dirty="0"/>
              <a:t>, is credited to visual </a:t>
            </a:r>
            <a:r>
              <a:rPr lang="en-US" dirty="0" smtClean="0"/>
              <a:t>information </a:t>
            </a:r>
            <a:r>
              <a:rPr lang="en-US" dirty="0"/>
              <a:t>design guru Edward </a:t>
            </a:r>
            <a:r>
              <a:rPr lang="en-US" dirty="0" err="1"/>
              <a:t>Tufte</a:t>
            </a:r>
            <a:r>
              <a:rPr lang="en-US" dirty="0"/>
              <a:t>, who defines it as “a small intense, </a:t>
            </a:r>
            <a:r>
              <a:rPr lang="en-US" dirty="0" smtClean="0"/>
              <a:t>simple</a:t>
            </a:r>
            <a:r>
              <a:rPr lang="en-US" dirty="0"/>
              <a:t>, word-sized graphic.” </a:t>
            </a:r>
            <a:endParaRPr lang="en-US" dirty="0" smtClean="0"/>
          </a:p>
          <a:p>
            <a:endParaRPr lang="en-US" dirty="0" smtClean="0"/>
          </a:p>
          <a:p>
            <a:r>
              <a:rPr lang="en-US" dirty="0" err="1"/>
              <a:t>Sparklines</a:t>
            </a:r>
            <a:r>
              <a:rPr lang="en-US" dirty="0"/>
              <a:t> are particularly well suited for mobile since they provide an overview of a trend or variation in the data without using much space. </a:t>
            </a:r>
            <a:endParaRPr lang="en-US" dirty="0" smtClean="0"/>
          </a:p>
          <a:p>
            <a:endParaRPr lang="en-US" dirty="0"/>
          </a:p>
        </p:txBody>
      </p:sp>
    </p:spTree>
    <p:extLst>
      <p:ext uri="{BB962C8B-B14F-4D97-AF65-F5344CB8AC3E}">
        <p14:creationId xmlns:p14="http://schemas.microsoft.com/office/powerpoint/2010/main" val="551173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39" y="0"/>
            <a:ext cx="7816522" cy="6858000"/>
          </a:xfrm>
          <a:prstGeom prst="rect">
            <a:avLst/>
          </a:prstGeom>
        </p:spPr>
      </p:pic>
    </p:spTree>
    <p:extLst>
      <p:ext uri="{BB962C8B-B14F-4D97-AF65-F5344CB8AC3E}">
        <p14:creationId xmlns:p14="http://schemas.microsoft.com/office/powerpoint/2010/main" val="271914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01" y="0"/>
            <a:ext cx="7979798" cy="6858000"/>
          </a:xfrm>
          <a:prstGeom prst="rect">
            <a:avLst/>
          </a:prstGeom>
        </p:spPr>
      </p:pic>
    </p:spTree>
    <p:extLst>
      <p:ext uri="{BB962C8B-B14F-4D97-AF65-F5344CB8AC3E}">
        <p14:creationId xmlns:p14="http://schemas.microsoft.com/office/powerpoint/2010/main" val="3916770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9932" y="1209457"/>
            <a:ext cx="8059119" cy="1384995"/>
          </a:xfrm>
          <a:prstGeom prst="rect">
            <a:avLst/>
          </a:prstGeom>
          <a:noFill/>
        </p:spPr>
        <p:txBody>
          <a:bodyPr wrap="square" rtlCol="0">
            <a:spAutoFit/>
          </a:bodyPr>
          <a:lstStyle/>
          <a:p>
            <a:r>
              <a:rPr lang="en-US" sz="2400" dirty="0"/>
              <a:t>Integrated Legend </a:t>
            </a:r>
            <a:endParaRPr lang="en-US" sz="2400" dirty="0" smtClean="0"/>
          </a:p>
          <a:p>
            <a:endParaRPr lang="en-US" sz="2400" dirty="0" smtClean="0"/>
          </a:p>
          <a:p>
            <a:r>
              <a:rPr lang="en-US" dirty="0"/>
              <a:t>Another technique to save space is to integrate the legend into either the title of the chart or the data table below</a:t>
            </a:r>
            <a:r>
              <a:rPr lang="en-US" dirty="0" smtClean="0"/>
              <a:t>.</a:t>
            </a:r>
          </a:p>
        </p:txBody>
      </p:sp>
    </p:spTree>
    <p:extLst>
      <p:ext uri="{BB962C8B-B14F-4D97-AF65-F5344CB8AC3E}">
        <p14:creationId xmlns:p14="http://schemas.microsoft.com/office/powerpoint/2010/main" val="2022073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4.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25" y="0"/>
            <a:ext cx="7795750" cy="6858000"/>
          </a:xfrm>
          <a:prstGeom prst="rect">
            <a:avLst/>
          </a:prstGeom>
        </p:spPr>
      </p:pic>
    </p:spTree>
    <p:extLst>
      <p:ext uri="{BB962C8B-B14F-4D97-AF65-F5344CB8AC3E}">
        <p14:creationId xmlns:p14="http://schemas.microsoft.com/office/powerpoint/2010/main" val="4039371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9865" y="1602531"/>
            <a:ext cx="7046058" cy="2400657"/>
          </a:xfrm>
          <a:prstGeom prst="rect">
            <a:avLst/>
          </a:prstGeom>
          <a:noFill/>
        </p:spPr>
        <p:txBody>
          <a:bodyPr wrap="square" rtlCol="0">
            <a:spAutoFit/>
          </a:bodyPr>
          <a:lstStyle/>
          <a:p>
            <a:r>
              <a:rPr lang="en-US" sz="2400" dirty="0" smtClean="0"/>
              <a:t>Thresholds</a:t>
            </a:r>
            <a:endParaRPr lang="en-US" dirty="0" smtClean="0"/>
          </a:p>
          <a:p>
            <a:endParaRPr lang="en-US" dirty="0" smtClean="0"/>
          </a:p>
          <a:p>
            <a:r>
              <a:rPr lang="en-US" dirty="0"/>
              <a:t>Many charts use this pattern to communicate if data is in or out of range, or on or off target. </a:t>
            </a:r>
            <a:endParaRPr lang="en-US" dirty="0" smtClean="0"/>
          </a:p>
          <a:p>
            <a:endParaRPr lang="en-US" dirty="0"/>
          </a:p>
          <a:p>
            <a:r>
              <a:rPr lang="en-US" dirty="0" smtClean="0"/>
              <a:t>Thresholds </a:t>
            </a:r>
            <a:r>
              <a:rPr lang="en-US" dirty="0"/>
              <a:t>can be communicated by use of color, bands, or lines on charts. </a:t>
            </a:r>
            <a:endParaRPr lang="en-US" dirty="0" smtClean="0"/>
          </a:p>
          <a:p>
            <a:endParaRPr lang="en-US" dirty="0"/>
          </a:p>
        </p:txBody>
      </p:sp>
    </p:spTree>
    <p:extLst>
      <p:ext uri="{BB962C8B-B14F-4D97-AF65-F5344CB8AC3E}">
        <p14:creationId xmlns:p14="http://schemas.microsoft.com/office/powerpoint/2010/main" val="445384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4.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3" y="0"/>
            <a:ext cx="7837714" cy="6858000"/>
          </a:xfrm>
          <a:prstGeom prst="rect">
            <a:avLst/>
          </a:prstGeom>
        </p:spPr>
      </p:pic>
    </p:spTree>
    <p:extLst>
      <p:ext uri="{BB962C8B-B14F-4D97-AF65-F5344CB8AC3E}">
        <p14:creationId xmlns:p14="http://schemas.microsoft.com/office/powerpoint/2010/main" val="2780165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2.59.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88" y="0"/>
            <a:ext cx="7845825" cy="6858000"/>
          </a:xfrm>
          <a:prstGeom prst="rect">
            <a:avLst/>
          </a:prstGeom>
        </p:spPr>
      </p:pic>
    </p:spTree>
    <p:extLst>
      <p:ext uri="{BB962C8B-B14F-4D97-AF65-F5344CB8AC3E}">
        <p14:creationId xmlns:p14="http://schemas.microsoft.com/office/powerpoint/2010/main" val="3166728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869950"/>
            <a:ext cx="8724900" cy="5118100"/>
          </a:xfrm>
          <a:prstGeom prst="rect">
            <a:avLst/>
          </a:prstGeom>
        </p:spPr>
      </p:pic>
    </p:spTree>
    <p:extLst>
      <p:ext uri="{BB962C8B-B14F-4D97-AF65-F5344CB8AC3E}">
        <p14:creationId xmlns:p14="http://schemas.microsoft.com/office/powerpoint/2010/main" val="1825878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76" y="0"/>
            <a:ext cx="7807048" cy="6858000"/>
          </a:xfrm>
          <a:prstGeom prst="rect">
            <a:avLst/>
          </a:prstGeom>
        </p:spPr>
      </p:pic>
    </p:spTree>
    <p:extLst>
      <p:ext uri="{BB962C8B-B14F-4D97-AF65-F5344CB8AC3E}">
        <p14:creationId xmlns:p14="http://schemas.microsoft.com/office/powerpoint/2010/main" val="2142070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0895" y="1723476"/>
            <a:ext cx="7892795" cy="2769989"/>
          </a:xfrm>
          <a:prstGeom prst="rect">
            <a:avLst/>
          </a:prstGeom>
          <a:noFill/>
        </p:spPr>
        <p:txBody>
          <a:bodyPr wrap="square" rtlCol="0">
            <a:spAutoFit/>
          </a:bodyPr>
          <a:lstStyle/>
          <a:p>
            <a:r>
              <a:rPr lang="en-US" sz="2400" dirty="0"/>
              <a:t>Pivot Table </a:t>
            </a:r>
            <a:endParaRPr lang="en-US" sz="2400" dirty="0" smtClean="0"/>
          </a:p>
          <a:p>
            <a:endParaRPr lang="en-US" sz="2400" dirty="0" smtClean="0"/>
          </a:p>
          <a:p>
            <a:r>
              <a:rPr lang="en-US" dirty="0"/>
              <a:t>Pivot Tables are small summary tables within larger tables. In popular desktop and web spreadsheet applications, for example, the user can build a Pivot Table by dragging and dropping the values to be included in the summary. </a:t>
            </a:r>
            <a:endParaRPr lang="en-US" dirty="0" smtClean="0"/>
          </a:p>
          <a:p>
            <a:endParaRPr lang="en-US" dirty="0"/>
          </a:p>
          <a:p>
            <a:r>
              <a:rPr lang="en-US" dirty="0" smtClean="0"/>
              <a:t>By </a:t>
            </a:r>
            <a:r>
              <a:rPr lang="en-US" dirty="0"/>
              <a:t>moving these values around, the user can “pivot” the table to display the data in multiple ways. </a:t>
            </a:r>
            <a:endParaRPr lang="en-US" dirty="0" smtClean="0"/>
          </a:p>
          <a:p>
            <a:endParaRPr lang="en-US" dirty="0"/>
          </a:p>
        </p:txBody>
      </p:sp>
    </p:spTree>
    <p:extLst>
      <p:ext uri="{BB962C8B-B14F-4D97-AF65-F5344CB8AC3E}">
        <p14:creationId xmlns:p14="http://schemas.microsoft.com/office/powerpoint/2010/main" val="3153518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5.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1419"/>
            <a:ext cx="9144000" cy="4635163"/>
          </a:xfrm>
          <a:prstGeom prst="rect">
            <a:avLst/>
          </a:prstGeom>
        </p:spPr>
      </p:pic>
    </p:spTree>
    <p:extLst>
      <p:ext uri="{BB962C8B-B14F-4D97-AF65-F5344CB8AC3E}">
        <p14:creationId xmlns:p14="http://schemas.microsoft.com/office/powerpoint/2010/main" val="3888664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300" y="1950250"/>
            <a:ext cx="6819255" cy="1384995"/>
          </a:xfrm>
          <a:prstGeom prst="rect">
            <a:avLst/>
          </a:prstGeom>
          <a:noFill/>
        </p:spPr>
        <p:txBody>
          <a:bodyPr wrap="square" rtlCol="0">
            <a:spAutoFit/>
          </a:bodyPr>
          <a:lstStyle/>
          <a:p>
            <a:r>
              <a:rPr lang="en-US" sz="2400" dirty="0"/>
              <a:t>Pulling It All Together </a:t>
            </a:r>
            <a:endParaRPr lang="en-US" sz="2400" dirty="0" smtClean="0"/>
          </a:p>
          <a:p>
            <a:endParaRPr lang="en-US" sz="2400" dirty="0" smtClean="0"/>
          </a:p>
          <a:p>
            <a:r>
              <a:rPr lang="en-US" dirty="0"/>
              <a:t>Now let’s look at some examples from apps that really use charts well. </a:t>
            </a:r>
            <a:endParaRPr lang="en-US" dirty="0" smtClean="0"/>
          </a:p>
          <a:p>
            <a:endParaRPr lang="en-US" dirty="0"/>
          </a:p>
        </p:txBody>
      </p:sp>
    </p:spTree>
    <p:extLst>
      <p:ext uri="{BB962C8B-B14F-4D97-AF65-F5344CB8AC3E}">
        <p14:creationId xmlns:p14="http://schemas.microsoft.com/office/powerpoint/2010/main" val="1983669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5.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59" y="0"/>
            <a:ext cx="7882482" cy="6858000"/>
          </a:xfrm>
          <a:prstGeom prst="rect">
            <a:avLst/>
          </a:prstGeom>
        </p:spPr>
      </p:pic>
    </p:spTree>
    <p:extLst>
      <p:ext uri="{BB962C8B-B14F-4D97-AF65-F5344CB8AC3E}">
        <p14:creationId xmlns:p14="http://schemas.microsoft.com/office/powerpoint/2010/main" val="1701536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5.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7" y="0"/>
            <a:ext cx="7820526" cy="6858000"/>
          </a:xfrm>
          <a:prstGeom prst="rect">
            <a:avLst/>
          </a:prstGeom>
        </p:spPr>
      </p:pic>
    </p:spTree>
    <p:extLst>
      <p:ext uri="{BB962C8B-B14F-4D97-AF65-F5344CB8AC3E}">
        <p14:creationId xmlns:p14="http://schemas.microsoft.com/office/powerpoint/2010/main" val="2144615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022350"/>
            <a:ext cx="8280400" cy="4813300"/>
          </a:xfrm>
          <a:prstGeom prst="rect">
            <a:avLst/>
          </a:prstGeom>
        </p:spPr>
      </p:pic>
    </p:spTree>
    <p:extLst>
      <p:ext uri="{BB962C8B-B14F-4D97-AF65-F5344CB8AC3E}">
        <p14:creationId xmlns:p14="http://schemas.microsoft.com/office/powerpoint/2010/main" val="4159151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0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041400"/>
            <a:ext cx="8280400" cy="4775200"/>
          </a:xfrm>
          <a:prstGeom prst="rect">
            <a:avLst/>
          </a:prstGeom>
        </p:spPr>
      </p:pic>
    </p:spTree>
    <p:extLst>
      <p:ext uri="{BB962C8B-B14F-4D97-AF65-F5344CB8AC3E}">
        <p14:creationId xmlns:p14="http://schemas.microsoft.com/office/powerpoint/2010/main" val="24079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8419" y="1345521"/>
            <a:ext cx="6758773" cy="2862323"/>
          </a:xfrm>
          <a:prstGeom prst="rect">
            <a:avLst/>
          </a:prstGeom>
          <a:noFill/>
        </p:spPr>
        <p:txBody>
          <a:bodyPr wrap="square" rtlCol="0">
            <a:spAutoFit/>
          </a:bodyPr>
          <a:lstStyle/>
          <a:p>
            <a:r>
              <a:rPr lang="en-US" dirty="0"/>
              <a:t>So your chart looks </a:t>
            </a:r>
            <a:r>
              <a:rPr lang="en-US" dirty="0" smtClean="0"/>
              <a:t>good and </a:t>
            </a:r>
            <a:r>
              <a:rPr lang="en-US" dirty="0"/>
              <a:t>everyone on your team likes it. Now the question is, will your users understand it? </a:t>
            </a:r>
            <a:endParaRPr lang="en-US" dirty="0" smtClean="0"/>
          </a:p>
          <a:p>
            <a:endParaRPr lang="en-US" dirty="0"/>
          </a:p>
          <a:p>
            <a:r>
              <a:rPr lang="en-US" dirty="0" smtClean="0"/>
              <a:t>To </a:t>
            </a:r>
            <a:r>
              <a:rPr lang="en-US" dirty="0"/>
              <a:t>find out, when you conduct your user testing, write the usability script like a math test. Ask the participants specific questions about the data. </a:t>
            </a:r>
            <a:endParaRPr lang="en-US" dirty="0" smtClean="0"/>
          </a:p>
          <a:p>
            <a:endParaRPr lang="en-US" dirty="0"/>
          </a:p>
          <a:p>
            <a:r>
              <a:rPr lang="en-US" dirty="0" smtClean="0"/>
              <a:t>If </a:t>
            </a:r>
            <a:r>
              <a:rPr lang="en-US" dirty="0"/>
              <a:t>they can’t answer them, the chart is either the wrong type, too complicated, or missing critical labels—or possibly all three. </a:t>
            </a:r>
            <a:endParaRPr lang="en-US" dirty="0" smtClean="0"/>
          </a:p>
          <a:p>
            <a:endParaRPr lang="en-US" dirty="0"/>
          </a:p>
        </p:txBody>
      </p:sp>
    </p:spTree>
    <p:extLst>
      <p:ext uri="{BB962C8B-B14F-4D97-AF65-F5344CB8AC3E}">
        <p14:creationId xmlns:p14="http://schemas.microsoft.com/office/powerpoint/2010/main" val="344598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7 at 12.59.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65" y="0"/>
            <a:ext cx="8411671" cy="6858000"/>
          </a:xfrm>
          <a:prstGeom prst="rect">
            <a:avLst/>
          </a:prstGeom>
        </p:spPr>
      </p:pic>
    </p:spTree>
    <p:extLst>
      <p:ext uri="{BB962C8B-B14F-4D97-AF65-F5344CB8AC3E}">
        <p14:creationId xmlns:p14="http://schemas.microsoft.com/office/powerpoint/2010/main" val="1065154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9624" y="1345521"/>
            <a:ext cx="6925096" cy="4339650"/>
          </a:xfrm>
          <a:prstGeom prst="rect">
            <a:avLst/>
          </a:prstGeom>
          <a:noFill/>
        </p:spPr>
        <p:txBody>
          <a:bodyPr wrap="square" rtlCol="0">
            <a:spAutoFit/>
          </a:bodyPr>
          <a:lstStyle/>
          <a:p>
            <a:r>
              <a:rPr lang="en-US" sz="2400" dirty="0" smtClean="0"/>
              <a:t>Charting Libraries</a:t>
            </a:r>
          </a:p>
          <a:p>
            <a:endParaRPr lang="en-US" dirty="0"/>
          </a:p>
          <a:p>
            <a:r>
              <a:rPr lang="en-US" dirty="0" smtClean="0"/>
              <a:t>Core </a:t>
            </a:r>
            <a:r>
              <a:rPr lang="en-US" dirty="0"/>
              <a:t>Plot (https://</a:t>
            </a:r>
            <a:r>
              <a:rPr lang="en-US" dirty="0" err="1"/>
              <a:t>code.google.com</a:t>
            </a:r>
            <a:r>
              <a:rPr lang="en-US" dirty="0"/>
              <a:t>/p/core-plot/) for </a:t>
            </a:r>
            <a:r>
              <a:rPr lang="en-US" dirty="0" err="1"/>
              <a:t>iOS</a:t>
            </a:r>
            <a:r>
              <a:rPr lang="en-US" dirty="0"/>
              <a:t> </a:t>
            </a:r>
            <a:endParaRPr lang="en-US" dirty="0" smtClean="0">
              <a:effectLst/>
            </a:endParaRPr>
          </a:p>
          <a:p>
            <a:endParaRPr lang="en-US" dirty="0" smtClean="0">
              <a:latin typeface="Wingdings"/>
            </a:endParaRPr>
          </a:p>
          <a:p>
            <a:r>
              <a:rPr lang="en-US" dirty="0" err="1" smtClean="0"/>
              <a:t>ShinobiControls</a:t>
            </a:r>
            <a:r>
              <a:rPr lang="en-US" dirty="0" smtClean="0"/>
              <a:t> </a:t>
            </a:r>
            <a:r>
              <a:rPr lang="en-US" dirty="0"/>
              <a:t>(http://</a:t>
            </a:r>
            <a:r>
              <a:rPr lang="en-US" dirty="0" err="1"/>
              <a:t>www.shinobicontrols.com</a:t>
            </a:r>
            <a:r>
              <a:rPr lang="en-US" dirty="0"/>
              <a:t>/) for </a:t>
            </a:r>
            <a:r>
              <a:rPr lang="en-US" dirty="0" err="1"/>
              <a:t>iOS</a:t>
            </a:r>
            <a:r>
              <a:rPr lang="en-US" dirty="0"/>
              <a:t> </a:t>
            </a:r>
            <a:r>
              <a:rPr lang="en-US" dirty="0" smtClean="0"/>
              <a:t>and </a:t>
            </a:r>
            <a:r>
              <a:rPr lang="en-US" dirty="0"/>
              <a:t>Android </a:t>
            </a:r>
            <a:endParaRPr lang="en-US" dirty="0" smtClean="0">
              <a:effectLst/>
            </a:endParaRPr>
          </a:p>
          <a:p>
            <a:endParaRPr lang="en-US" dirty="0">
              <a:latin typeface="Wingdings"/>
            </a:endParaRPr>
          </a:p>
          <a:p>
            <a:r>
              <a:rPr lang="en-US" dirty="0" err="1" smtClean="0"/>
              <a:t>TeeChart</a:t>
            </a:r>
            <a:r>
              <a:rPr lang="en-US" dirty="0" smtClean="0"/>
              <a:t> </a:t>
            </a:r>
            <a:r>
              <a:rPr lang="en-US" dirty="0"/>
              <a:t>(https://</a:t>
            </a:r>
            <a:r>
              <a:rPr lang="en-US" dirty="0" err="1"/>
              <a:t>components.xamarin.com</a:t>
            </a:r>
            <a:r>
              <a:rPr lang="en-US" dirty="0"/>
              <a:t>/view/</a:t>
            </a:r>
            <a:r>
              <a:rPr lang="en-US" dirty="0" err="1"/>
              <a:t>TeeChart</a:t>
            </a:r>
            <a:r>
              <a:rPr lang="en-US" dirty="0"/>
              <a:t>) for </a:t>
            </a:r>
            <a:r>
              <a:rPr lang="en-US" dirty="0" err="1"/>
              <a:t>Xamarin</a:t>
            </a:r>
            <a:r>
              <a:rPr lang="en-US" dirty="0"/>
              <a:t> </a:t>
            </a:r>
            <a:endParaRPr lang="en-US" dirty="0" smtClean="0">
              <a:effectLst/>
            </a:endParaRPr>
          </a:p>
          <a:p>
            <a:endParaRPr lang="en-US" dirty="0" smtClean="0">
              <a:latin typeface="Wingdings"/>
            </a:endParaRPr>
          </a:p>
          <a:p>
            <a:r>
              <a:rPr lang="en-US" dirty="0" err="1" smtClean="0"/>
              <a:t>TelerikRadControls</a:t>
            </a:r>
            <a:r>
              <a:rPr lang="en-US" dirty="0" smtClean="0"/>
              <a:t> (</a:t>
            </a:r>
            <a:r>
              <a:rPr lang="en-US" dirty="0">
                <a:hlinkClick r:id="rId2"/>
              </a:rPr>
              <a:t>http://</a:t>
            </a:r>
            <a:r>
              <a:rPr lang="en-US" dirty="0" smtClean="0">
                <a:hlinkClick r:id="rId2"/>
              </a:rPr>
              <a:t>bit.ly/1fFcbGI</a:t>
            </a:r>
            <a:r>
              <a:rPr lang="en-US" dirty="0" smtClean="0"/>
              <a:t>) </a:t>
            </a:r>
            <a:r>
              <a:rPr lang="en-US" dirty="0" err="1" smtClean="0"/>
              <a:t>forWindowsPhone</a:t>
            </a:r>
            <a:r>
              <a:rPr lang="en-US" dirty="0" smtClean="0"/>
              <a:t> </a:t>
            </a:r>
            <a:endParaRPr lang="en-US" dirty="0" smtClean="0">
              <a:effectLst/>
            </a:endParaRPr>
          </a:p>
          <a:p>
            <a:endParaRPr lang="en-US" dirty="0" smtClean="0">
              <a:latin typeface="Wingdings"/>
            </a:endParaRPr>
          </a:p>
          <a:p>
            <a:r>
              <a:rPr lang="en-US" dirty="0" smtClean="0"/>
              <a:t>A </a:t>
            </a:r>
            <a:r>
              <a:rPr lang="en-US" dirty="0"/>
              <a:t>JS charting library like </a:t>
            </a:r>
            <a:r>
              <a:rPr lang="en-US" dirty="0" err="1" smtClean="0"/>
              <a:t>AnyChart</a:t>
            </a:r>
            <a:endParaRPr lang="en-US" dirty="0" smtClean="0"/>
          </a:p>
          <a:p>
            <a:r>
              <a:rPr lang="en-US" dirty="0" smtClean="0"/>
              <a:t>(</a:t>
            </a:r>
            <a:r>
              <a:rPr lang="en-US" dirty="0"/>
              <a:t>http://</a:t>
            </a:r>
            <a:r>
              <a:rPr lang="en-US" dirty="0" err="1"/>
              <a:t>www.anychart</a:t>
            </a:r>
            <a:r>
              <a:rPr lang="en-US" dirty="0"/>
              <a:t>. com/products/</a:t>
            </a:r>
            <a:r>
              <a:rPr lang="en-US" dirty="0" err="1"/>
              <a:t>anychart</a:t>
            </a:r>
            <a:r>
              <a:rPr lang="en-US" dirty="0"/>
              <a:t>/gallery/) </a:t>
            </a:r>
            <a:r>
              <a:rPr lang="en-US" dirty="0" smtClean="0"/>
              <a:t>or</a:t>
            </a:r>
          </a:p>
          <a:p>
            <a:r>
              <a:rPr lang="en-US" dirty="0" err="1" smtClean="0"/>
              <a:t>amCharts</a:t>
            </a:r>
            <a:r>
              <a:rPr lang="en-US" dirty="0" smtClean="0"/>
              <a:t> </a:t>
            </a:r>
            <a:r>
              <a:rPr lang="en-US" dirty="0"/>
              <a:t>(http://www. </a:t>
            </a:r>
            <a:r>
              <a:rPr lang="en-US" dirty="0" err="1"/>
              <a:t>amcharts.com</a:t>
            </a:r>
            <a:r>
              <a:rPr lang="en-US" dirty="0"/>
              <a:t>/) </a:t>
            </a:r>
            <a:endParaRPr lang="en-US" dirty="0" smtClean="0">
              <a:effectLst/>
            </a:endParaRPr>
          </a:p>
          <a:p>
            <a:endParaRPr lang="en-US" dirty="0"/>
          </a:p>
        </p:txBody>
      </p:sp>
    </p:spTree>
    <p:extLst>
      <p:ext uri="{BB962C8B-B14F-4D97-AF65-F5344CB8AC3E}">
        <p14:creationId xmlns:p14="http://schemas.microsoft.com/office/powerpoint/2010/main" val="84149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699" y="1285048"/>
            <a:ext cx="6516848" cy="2769989"/>
          </a:xfrm>
          <a:prstGeom prst="rect">
            <a:avLst/>
          </a:prstGeom>
          <a:noFill/>
        </p:spPr>
        <p:txBody>
          <a:bodyPr wrap="square" rtlCol="0">
            <a:spAutoFit/>
          </a:bodyPr>
          <a:lstStyle/>
          <a:p>
            <a:r>
              <a:rPr lang="en-US" sz="2400" dirty="0"/>
              <a:t>Chart with Filters </a:t>
            </a:r>
            <a:endParaRPr lang="en-US" sz="2400" dirty="0" smtClean="0"/>
          </a:p>
          <a:p>
            <a:endParaRPr lang="en-US" sz="2400" dirty="0" smtClean="0">
              <a:effectLst/>
            </a:endParaRPr>
          </a:p>
          <a:p>
            <a:r>
              <a:rPr lang="en-US" dirty="0"/>
              <a:t>A simple chart can be enhanced with time controls or other filters. In apps like Fidelity and </a:t>
            </a:r>
            <a:r>
              <a:rPr lang="en-US" dirty="0" err="1"/>
              <a:t>StockPlus</a:t>
            </a:r>
            <a:r>
              <a:rPr lang="en-US" dirty="0"/>
              <a:t>, the data can be explored for different time periods. </a:t>
            </a:r>
            <a:endParaRPr lang="en-US" dirty="0" smtClean="0">
              <a:effectLst/>
            </a:endParaRPr>
          </a:p>
          <a:p>
            <a:endParaRPr lang="en-US" dirty="0" smtClean="0"/>
          </a:p>
          <a:p>
            <a:r>
              <a:rPr lang="en-US" dirty="0" smtClean="0"/>
              <a:t>When </a:t>
            </a:r>
            <a:r>
              <a:rPr lang="en-US" dirty="0"/>
              <a:t>you design an Onscreen Filter, provide plenty of space for the touch target. </a:t>
            </a:r>
            <a:endParaRPr lang="en-US" dirty="0" smtClean="0">
              <a:effectLst/>
            </a:endParaRPr>
          </a:p>
          <a:p>
            <a:endParaRPr lang="en-US" dirty="0"/>
          </a:p>
        </p:txBody>
      </p:sp>
    </p:spTree>
    <p:extLst>
      <p:ext uri="{BB962C8B-B14F-4D97-AF65-F5344CB8AC3E}">
        <p14:creationId xmlns:p14="http://schemas.microsoft.com/office/powerpoint/2010/main" val="118523379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Parcel</Template>
  <TotalTime>113</TotalTime>
  <Words>2586</Words>
  <Application>Microsoft Macintosh PowerPoint</Application>
  <PresentationFormat>On-screen Show (4:3)</PresentationFormat>
  <Paragraphs>265</Paragraphs>
  <Slides>58</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Gill Sans MT</vt:lpstr>
      <vt:lpstr>Wingdings</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AB Tech</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Goliwas</dc:creator>
  <cp:lastModifiedBy>Microsoft Office User</cp:lastModifiedBy>
  <cp:revision>11</cp:revision>
  <dcterms:created xsi:type="dcterms:W3CDTF">2014-11-17T18:06:49Z</dcterms:created>
  <dcterms:modified xsi:type="dcterms:W3CDTF">2017-10-25T15:01:20Z</dcterms:modified>
</cp:coreProperties>
</file>